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63" r:id="rId5"/>
    <p:sldId id="264" r:id="rId6"/>
    <p:sldId id="275" r:id="rId7"/>
    <p:sldId id="259" r:id="rId8"/>
    <p:sldId id="260" r:id="rId9"/>
    <p:sldId id="261" r:id="rId10"/>
    <p:sldId id="262" r:id="rId11"/>
    <p:sldId id="265" r:id="rId12"/>
    <p:sldId id="266" r:id="rId13"/>
    <p:sldId id="267" r:id="rId14"/>
    <p:sldId id="268" r:id="rId15"/>
    <p:sldId id="269" r:id="rId16"/>
    <p:sldId id="270" r:id="rId17"/>
    <p:sldId id="295" r:id="rId18"/>
    <p:sldId id="296" r:id="rId19"/>
    <p:sldId id="271" r:id="rId20"/>
    <p:sldId id="272" r:id="rId21"/>
    <p:sldId id="273" r:id="rId22"/>
    <p:sldId id="274" r:id="rId23"/>
    <p:sldId id="276" r:id="rId24"/>
    <p:sldId id="277" r:id="rId25"/>
    <p:sldId id="278" r:id="rId26"/>
    <p:sldId id="279" r:id="rId27"/>
    <p:sldId id="280" r:id="rId28"/>
    <p:sldId id="281" r:id="rId29"/>
    <p:sldId id="283" r:id="rId30"/>
    <p:sldId id="284" r:id="rId31"/>
    <p:sldId id="285" r:id="rId32"/>
    <p:sldId id="286" r:id="rId33"/>
    <p:sldId id="287" r:id="rId34"/>
    <p:sldId id="288" r:id="rId35"/>
    <p:sldId id="289" r:id="rId36"/>
    <p:sldId id="290" r:id="rId37"/>
    <p:sldId id="292"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80" d="100"/>
          <a:sy n="80" d="100"/>
        </p:scale>
        <p:origin x="-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45EFCB50-515C-4E7B-9AF4-C8DC5703A494}"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5EFCB50-515C-4E7B-9AF4-C8DC5703A49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5EFCB50-515C-4E7B-9AF4-C8DC5703A49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5EFCB50-515C-4E7B-9AF4-C8DC5703A49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5EFCB50-515C-4E7B-9AF4-C8DC5703A494}"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5EFCB50-515C-4E7B-9AF4-C8DC5703A49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45EFCB50-515C-4E7B-9AF4-C8DC5703A49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45EFCB50-515C-4E7B-9AF4-C8DC5703A49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45EFCB50-515C-4E7B-9AF4-C8DC5703A494}"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5EFCB50-515C-4E7B-9AF4-C8DC5703A49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FF0D169E-7B6A-44FA-9FFC-7C678A74061F}" type="datetimeFigureOut">
              <a:rPr lang="en-US" smtClean="0"/>
              <a:pPr/>
              <a:t>11/18/2013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5EFCB50-515C-4E7B-9AF4-C8DC5703A494}"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F0D169E-7B6A-44FA-9FFC-7C678A74061F}" type="datetimeFigureOut">
              <a:rPr lang="en-US" smtClean="0"/>
              <a:pPr/>
              <a:t>11/18/2013</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5EFCB50-515C-4E7B-9AF4-C8DC5703A494}"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cjdivers\Desktop\vaccins pictures\images2.jpg"/>
          <p:cNvPicPr>
            <a:picLocks noChangeAspect="1" noChangeArrowheads="1"/>
          </p:cNvPicPr>
          <p:nvPr/>
        </p:nvPicPr>
        <p:blipFill>
          <a:blip r:embed="rId2" cstate="print">
            <a:lum bright="72000" contrast="-74000"/>
          </a:blip>
          <a:srcRect/>
          <a:stretch>
            <a:fillRect/>
          </a:stretch>
        </p:blipFill>
        <p:spPr bwMode="auto">
          <a:xfrm>
            <a:off x="990601" y="381000"/>
            <a:ext cx="8075352" cy="6263161"/>
          </a:xfrm>
          <a:prstGeom prst="rect">
            <a:avLst/>
          </a:prstGeom>
          <a:noFill/>
        </p:spPr>
      </p:pic>
      <p:sp>
        <p:nvSpPr>
          <p:cNvPr id="2" name="Titre 1"/>
          <p:cNvSpPr>
            <a:spLocks noGrp="1"/>
          </p:cNvSpPr>
          <p:nvPr>
            <p:ph type="ctrTitle"/>
          </p:nvPr>
        </p:nvSpPr>
        <p:spPr>
          <a:xfrm>
            <a:off x="990600" y="1524000"/>
            <a:ext cx="7696200" cy="5334000"/>
          </a:xfrm>
        </p:spPr>
        <p:txBody>
          <a:bodyPr>
            <a:normAutofit fontScale="90000"/>
          </a:bodyPr>
          <a:lstStyle/>
          <a:p>
            <a:pPr algn="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
            </a:r>
            <a:br>
              <a:rPr lang="fr-FR" sz="2200" b="1" dirty="0" smtClean="0"/>
            </a:br>
            <a:r>
              <a:rPr lang="fr-FR" sz="2200" b="1" dirty="0" smtClean="0"/>
              <a:t>Les </a:t>
            </a:r>
            <a:r>
              <a:rPr lang="fr-FR" sz="2200" b="1" dirty="0" smtClean="0"/>
              <a:t>déterminants socio-économiques et démographiques de l’abandon de la vaccination des enfants de 1 à 5 ans en Haïti : </a:t>
            </a:r>
            <a:r>
              <a:rPr lang="fr-FR" sz="2200" b="1" dirty="0" smtClean="0"/>
              <a:t>Cas </a:t>
            </a:r>
            <a:r>
              <a:rPr lang="fr-FR" sz="2200" b="1" dirty="0" smtClean="0"/>
              <a:t>du département des Nippes</a:t>
            </a:r>
            <a:br>
              <a:rPr lang="fr-FR" sz="2200" b="1" dirty="0" smtClean="0"/>
            </a:br>
            <a:r>
              <a:rPr lang="fr-FR" sz="2000" dirty="0" smtClean="0"/>
              <a:t/>
            </a:r>
            <a:br>
              <a:rPr lang="fr-FR" sz="2000" dirty="0" smtClean="0"/>
            </a:br>
            <a:r>
              <a:rPr lang="fr-FR" sz="2000" dirty="0" smtClean="0"/>
              <a:t>Mémoire de sortie présenté par: </a:t>
            </a:r>
            <a:br>
              <a:rPr lang="fr-FR" sz="2000" dirty="0" smtClean="0"/>
            </a:br>
            <a:r>
              <a:rPr lang="fr-FR" sz="2000" dirty="0" smtClean="0"/>
              <a:t>Claude Jacques DIVERS et Ralph Bergera CORIOLAN </a:t>
            </a:r>
            <a:br>
              <a:rPr lang="fr-FR" sz="2000" dirty="0" smtClean="0"/>
            </a:br>
            <a:r>
              <a:rPr lang="fr-FR" sz="2000" dirty="0" smtClean="0"/>
              <a:t>Promotion 2005– </a:t>
            </a:r>
            <a:r>
              <a:rPr lang="fr-FR" sz="2000" dirty="0" smtClean="0"/>
              <a:t>2009: Option Statistique</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1800" b="1" dirty="0" smtClean="0"/>
              <a:t>Directeur de recherche : </a:t>
            </a:r>
            <a:r>
              <a:rPr lang="fr-FR" sz="1800" b="1" dirty="0" smtClean="0"/>
              <a:t>Prof. </a:t>
            </a:r>
            <a:r>
              <a:rPr lang="fr-FR" sz="1800" b="1" dirty="0" err="1" smtClean="0"/>
              <a:t>Budry</a:t>
            </a:r>
            <a:r>
              <a:rPr lang="fr-FR" sz="1800" b="1" dirty="0" smtClean="0"/>
              <a:t> </a:t>
            </a:r>
            <a:r>
              <a:rPr lang="fr-FR" sz="1800" b="1" dirty="0" smtClean="0"/>
              <a:t>BAYARD, Ph.D.</a:t>
            </a:r>
            <a:br>
              <a:rPr lang="fr-FR" sz="1800" b="1" dirty="0" smtClean="0"/>
            </a:br>
            <a:r>
              <a:rPr lang="fr-FR" sz="1800" b="1" dirty="0" smtClean="0"/>
              <a:t/>
            </a:r>
            <a:br>
              <a:rPr lang="fr-FR" sz="1800" b="1" dirty="0" smtClean="0"/>
            </a:br>
            <a:r>
              <a:rPr lang="fr-FR" sz="1800" b="1" dirty="0" smtClean="0"/>
              <a:t> </a:t>
            </a:r>
            <a:r>
              <a:rPr lang="fr-FR" sz="1800" b="1" dirty="0" smtClean="0"/>
              <a:t>22 Novembre 2013</a:t>
            </a:r>
            <a:r>
              <a:rPr lang="en-US" sz="1800" dirty="0" smtClean="0"/>
              <a:t/>
            </a:r>
            <a:br>
              <a:rPr lang="en-US" sz="1800" dirty="0" smtClean="0"/>
            </a:br>
            <a:r>
              <a:rPr lang="fr-FR" sz="1800" b="1" dirty="0" smtClean="0"/>
              <a:t> </a:t>
            </a:r>
            <a:r>
              <a:rPr lang="en-US" sz="1800" dirty="0" smtClean="0"/>
              <a:t/>
            </a:r>
            <a:br>
              <a:rPr lang="en-US" sz="1800" dirty="0" smtClean="0"/>
            </a:br>
            <a:r>
              <a:rPr lang="en-US" sz="2000" dirty="0" smtClean="0"/>
              <a:t/>
            </a:r>
            <a:br>
              <a:rPr lang="en-US" sz="2000" dirty="0" smtClean="0"/>
            </a:br>
            <a:r>
              <a:rPr lang="en-US" sz="2000" dirty="0" smtClean="0"/>
              <a:t/>
            </a:r>
            <a:br>
              <a:rPr lang="en-US" sz="2000" dirty="0" smtClean="0"/>
            </a:br>
            <a:r>
              <a:rPr lang="fr-FR" sz="2000" dirty="0" smtClean="0"/>
              <a:t>                                                                                                                                        </a:t>
            </a:r>
            <a:endParaRPr lang="fr-FR" sz="2000" dirty="0"/>
          </a:p>
        </p:txBody>
      </p:sp>
      <p:sp>
        <p:nvSpPr>
          <p:cNvPr id="3" name="Sous-titre 2"/>
          <p:cNvSpPr>
            <a:spLocks noGrp="1"/>
          </p:cNvSpPr>
          <p:nvPr>
            <p:ph type="subTitle" idx="1"/>
          </p:nvPr>
        </p:nvSpPr>
        <p:spPr>
          <a:xfrm>
            <a:off x="1143000" y="381000"/>
            <a:ext cx="7772400" cy="609600"/>
          </a:xfrm>
        </p:spPr>
        <p:txBody>
          <a:bodyPr>
            <a:normAutofit fontScale="25000" lnSpcReduction="20000"/>
          </a:bodyPr>
          <a:lstStyle/>
          <a:p>
            <a:pPr algn="ctr"/>
            <a:endParaRPr lang="fr-FR" sz="4500" dirty="0" smtClean="0"/>
          </a:p>
          <a:p>
            <a:pPr algn="ctr"/>
            <a:r>
              <a:rPr lang="fr-FR" sz="8000" b="1" dirty="0" smtClean="0"/>
              <a:t>CENTRE DE TECHNIQUES DE PLANIFICATION ET D’ÉCONOMIE APPLIQUÉE</a:t>
            </a:r>
            <a:endParaRPr lang="en-US" sz="8000" b="1" dirty="0" smtClean="0"/>
          </a:p>
          <a:p>
            <a:pPr algn="ctr"/>
            <a:r>
              <a:rPr lang="de-DE" sz="8000" b="1" dirty="0" smtClean="0"/>
              <a:t>(C T P E A)</a:t>
            </a:r>
          </a:p>
          <a:p>
            <a:pPr algn="ctr"/>
            <a:endParaRPr lang="de-DE" sz="7200" b="1" dirty="0" smtClean="0"/>
          </a:p>
          <a:p>
            <a:pPr algn="ctr"/>
            <a:endParaRPr lang="de-DE" sz="7200" b="1" dirty="0" smtClean="0"/>
          </a:p>
          <a:p>
            <a:pPr algn="ctr"/>
            <a:endParaRPr lang="en-US" sz="7200" b="1" dirty="0" smtClean="0"/>
          </a:p>
          <a:p>
            <a:r>
              <a:rPr lang="de-DE" sz="2900" b="1" dirty="0" smtClean="0"/>
              <a:t> </a:t>
            </a:r>
            <a:endParaRPr lang="en-US" sz="2900" b="1" dirty="0" smtClean="0"/>
          </a:p>
          <a:p>
            <a:pPr algn="ct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706902"/>
          </a:xfrm>
        </p:spPr>
        <p:txBody>
          <a:bodyPr>
            <a:normAutofit fontScale="90000"/>
          </a:bodyPr>
          <a:lstStyle/>
          <a:p>
            <a:r>
              <a:rPr lang="fr-FR" dirty="0" smtClean="0"/>
              <a:t>Hypothèses (suite)</a:t>
            </a:r>
            <a:endParaRPr lang="fr-FR" dirty="0"/>
          </a:p>
        </p:txBody>
      </p:sp>
      <p:sp>
        <p:nvSpPr>
          <p:cNvPr id="3" name="Sous-titre 2"/>
          <p:cNvSpPr>
            <a:spLocks noGrp="1"/>
          </p:cNvSpPr>
          <p:nvPr>
            <p:ph type="subTitle" idx="1"/>
          </p:nvPr>
        </p:nvSpPr>
        <p:spPr>
          <a:xfrm>
            <a:off x="990600" y="1447800"/>
            <a:ext cx="7391400" cy="5029200"/>
          </a:xfrm>
        </p:spPr>
        <p:txBody>
          <a:bodyPr>
            <a:normAutofit fontScale="25000" lnSpcReduction="20000"/>
          </a:bodyPr>
          <a:lstStyle/>
          <a:p>
            <a:pPr lvl="0" fontAlgn="base"/>
            <a:endParaRPr lang="fr-FR" sz="7400" dirty="0" smtClean="0"/>
          </a:p>
          <a:p>
            <a:pPr lvl="0" fontAlgn="base"/>
            <a:r>
              <a:rPr lang="fr-FR" sz="9600" b="1" i="1" dirty="0" smtClean="0"/>
              <a:t>Hypothèses spécifiques</a:t>
            </a:r>
          </a:p>
          <a:p>
            <a:pPr lvl="0" fontAlgn="base"/>
            <a:endParaRPr lang="fr-FR" sz="7400" dirty="0" smtClean="0"/>
          </a:p>
          <a:p>
            <a:pPr lvl="0" algn="just" fontAlgn="base"/>
            <a:r>
              <a:rPr lang="fr-FR" sz="9600" dirty="0" smtClean="0"/>
              <a:t>H</a:t>
            </a:r>
            <a:r>
              <a:rPr lang="fr-FR" sz="9600" baseline="-25000" dirty="0" smtClean="0"/>
              <a:t>2 : </a:t>
            </a:r>
            <a:r>
              <a:rPr lang="fr-FR" sz="9600" dirty="0" smtClean="0"/>
              <a:t>L’abandon de la vaccination des enfants de 1 à 5 ans dans le département des Nippes est positivement lié au niveau des activités économiques des personnes en charge de l’enfant et aux dépenses liées à la vaccination</a:t>
            </a:r>
          </a:p>
          <a:p>
            <a:pPr lvl="0" fontAlgn="base"/>
            <a:endParaRPr lang="en-US" sz="9600" dirty="0" smtClean="0"/>
          </a:p>
          <a:p>
            <a:pPr lvl="0" algn="just" fontAlgn="base"/>
            <a:r>
              <a:rPr lang="fr-FR" sz="9600" dirty="0" smtClean="0"/>
              <a:t>H</a:t>
            </a:r>
            <a:r>
              <a:rPr lang="fr-FR" sz="9600" baseline="-25000" dirty="0" smtClean="0"/>
              <a:t>3 </a:t>
            </a:r>
            <a:r>
              <a:rPr lang="fr-FR" sz="9600" dirty="0" smtClean="0"/>
              <a:t>: L’abandon de la vaccination des enfants de 1 à 5 ans dans le département des Nippes est lié positivement à l’indisponibilité des vaccins, à l’irrégularité des agents vaccinateurs et à la distance entre la résidence du ménage et le centre de vaccination </a:t>
            </a:r>
            <a:endParaRPr lang="en-US" sz="9600" dirty="0" smtClean="0"/>
          </a:p>
          <a:p>
            <a:pPr algn="just"/>
            <a:r>
              <a:rPr lang="fr-FR" sz="9600" b="1" dirty="0" smtClean="0"/>
              <a:t> </a:t>
            </a:r>
            <a:endParaRPr lang="en-US" sz="9600" b="1" dirty="0" smtClean="0"/>
          </a:p>
          <a:p>
            <a:r>
              <a:rPr lang="fr-FR" sz="9600" b="1" dirty="0" smtClean="0"/>
              <a:t> </a:t>
            </a:r>
            <a:endParaRPr lang="en-US" sz="9600" b="1"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554502"/>
          </a:xfrm>
        </p:spPr>
        <p:txBody>
          <a:bodyPr>
            <a:normAutofit fontScale="90000"/>
          </a:bodyPr>
          <a:lstStyle/>
          <a:p>
            <a:r>
              <a:rPr lang="fr-FR" dirty="0" smtClean="0"/>
              <a:t>Cadre théorique</a:t>
            </a:r>
            <a:endParaRPr lang="fr-FR" dirty="0"/>
          </a:p>
        </p:txBody>
      </p:sp>
      <p:sp>
        <p:nvSpPr>
          <p:cNvPr id="3" name="Sous-titre 2"/>
          <p:cNvSpPr>
            <a:spLocks noGrp="1"/>
          </p:cNvSpPr>
          <p:nvPr>
            <p:ph type="subTitle" idx="1"/>
          </p:nvPr>
        </p:nvSpPr>
        <p:spPr>
          <a:xfrm>
            <a:off x="1066800" y="1066800"/>
            <a:ext cx="7924800" cy="5257800"/>
          </a:xfrm>
        </p:spPr>
        <p:txBody>
          <a:bodyPr>
            <a:normAutofit fontScale="92500" lnSpcReduction="10000"/>
          </a:bodyPr>
          <a:lstStyle/>
          <a:p>
            <a:pPr algn="just"/>
            <a:r>
              <a:rPr lang="fr-FR" dirty="0" smtClean="0"/>
              <a:t>Dans le but d’expliquer l’adoption d’un comportement lié à la     santé, divers théories et modèles ont été élaborés, lesquels sont regroupés en quatre </a:t>
            </a:r>
            <a:r>
              <a:rPr lang="fr-FR" dirty="0" smtClean="0"/>
              <a:t>catégories:</a:t>
            </a:r>
            <a:r>
              <a:rPr lang="fr-FR" dirty="0" smtClean="0"/>
              <a:t> </a:t>
            </a:r>
            <a:r>
              <a:rPr lang="fr-FR" dirty="0" smtClean="0"/>
              <a:t>(Robichaud-Ekstrand et al. 2001): </a:t>
            </a:r>
          </a:p>
          <a:p>
            <a:endParaRPr lang="fr-FR" b="1" i="1" dirty="0" smtClean="0"/>
          </a:p>
          <a:p>
            <a:r>
              <a:rPr lang="fr-FR" b="1" i="1" dirty="0" smtClean="0"/>
              <a:t>A-Théories cognitives de type valeur-attente</a:t>
            </a:r>
          </a:p>
          <a:p>
            <a:pPr lvl="0">
              <a:buFont typeface="Wingdings" pitchFamily="2" charset="2"/>
              <a:buChar char="q"/>
            </a:pPr>
            <a:r>
              <a:rPr lang="fr-FR" dirty="0" smtClean="0"/>
              <a:t>Modèle des Croyances Relatives à la Santé de Becker</a:t>
            </a:r>
            <a:endParaRPr lang="en-US" dirty="0" smtClean="0"/>
          </a:p>
          <a:p>
            <a:pPr lvl="0">
              <a:buFont typeface="Wingdings" pitchFamily="2" charset="2"/>
              <a:buChar char="q"/>
            </a:pPr>
            <a:r>
              <a:rPr lang="fr-FR" dirty="0" smtClean="0"/>
              <a:t>Théorie de l’action raisonnée de Fishbein et Ajzen</a:t>
            </a:r>
            <a:endParaRPr lang="en-US" dirty="0" smtClean="0"/>
          </a:p>
          <a:p>
            <a:pPr lvl="0">
              <a:buFont typeface="Wingdings" pitchFamily="2" charset="2"/>
              <a:buChar char="q"/>
            </a:pPr>
            <a:r>
              <a:rPr lang="fr-FR" dirty="0" smtClean="0"/>
              <a:t>Théorie de l’action planifiée d’Ajzen et Madden </a:t>
            </a:r>
            <a:endParaRPr lang="en-US" dirty="0" smtClean="0"/>
          </a:p>
          <a:p>
            <a:pPr lvl="0">
              <a:buFont typeface="Wingdings" pitchFamily="2" charset="2"/>
              <a:buChar char="q"/>
            </a:pPr>
            <a:r>
              <a:rPr lang="fr-FR" dirty="0" smtClean="0"/>
              <a:t>Théorie de l’efficacité personnelle perçue de Bandura </a:t>
            </a:r>
          </a:p>
          <a:p>
            <a:pPr>
              <a:buFont typeface="Wingdings" pitchFamily="2" charset="2"/>
              <a:buChar char="q"/>
            </a:pPr>
            <a:r>
              <a:rPr lang="fr-FR" dirty="0" smtClean="0"/>
              <a:t> Théorie des comportements interpersonnels de Triandis </a:t>
            </a:r>
          </a:p>
          <a:p>
            <a:pPr lvl="0">
              <a:buFont typeface="Wingdings" pitchFamily="2" charset="2"/>
              <a:buChar char="q"/>
            </a:pPr>
            <a:r>
              <a:rPr lang="fr-FR" b="1" dirty="0" smtClean="0">
                <a:solidFill>
                  <a:srgbClr val="FF0000"/>
                </a:solidFill>
              </a:rPr>
              <a:t>Modèle de la motivation relative à la santé de Mcwen</a:t>
            </a:r>
            <a:endParaRPr lang="en-US" b="1" dirty="0" smtClean="0">
              <a:solidFill>
                <a:srgbClr val="FF0000"/>
              </a:solidFill>
            </a:endParaRPr>
          </a:p>
          <a:p>
            <a:endParaRPr lang="en-US" dirty="0" smtClean="0"/>
          </a:p>
          <a:p>
            <a:pPr lvl="0">
              <a:buFont typeface="Wingdings" pitchFamily="2" charset="2"/>
              <a:buChar char="q"/>
            </a:pPr>
            <a:endParaRPr lang="en-US" dirty="0" smtClean="0"/>
          </a:p>
          <a:p>
            <a:endParaRPr lang="en-US" b="1" i="1"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66800" y="228600"/>
            <a:ext cx="7406640" cy="554502"/>
          </a:xfrm>
        </p:spPr>
        <p:txBody>
          <a:bodyPr>
            <a:normAutofit fontScale="90000"/>
          </a:bodyPr>
          <a:lstStyle/>
          <a:p>
            <a:r>
              <a:rPr lang="fr-FR" dirty="0" smtClean="0"/>
              <a:t>Cadre théorique(suite)</a:t>
            </a:r>
            <a:endParaRPr lang="fr-FR" dirty="0"/>
          </a:p>
        </p:txBody>
      </p:sp>
      <p:sp>
        <p:nvSpPr>
          <p:cNvPr id="3" name="Sous-titre 2"/>
          <p:cNvSpPr>
            <a:spLocks noGrp="1"/>
          </p:cNvSpPr>
          <p:nvPr>
            <p:ph type="subTitle" idx="1"/>
          </p:nvPr>
        </p:nvSpPr>
        <p:spPr>
          <a:xfrm>
            <a:off x="1066800" y="914400"/>
            <a:ext cx="7848600" cy="5638800"/>
          </a:xfrm>
        </p:spPr>
        <p:txBody>
          <a:bodyPr>
            <a:normAutofit fontScale="85000" lnSpcReduction="10000"/>
          </a:bodyPr>
          <a:lstStyle/>
          <a:p>
            <a:r>
              <a:rPr lang="fr-FR" b="1" i="1" dirty="0" smtClean="0"/>
              <a:t>B-Théories de la Personnalité</a:t>
            </a:r>
          </a:p>
          <a:p>
            <a:r>
              <a:rPr lang="fr-FR" dirty="0" smtClean="0"/>
              <a:t>Modèle du foyer de contrôle</a:t>
            </a:r>
          </a:p>
          <a:p>
            <a:endParaRPr lang="fr-FR" b="1" dirty="0" smtClean="0"/>
          </a:p>
          <a:p>
            <a:r>
              <a:rPr lang="fr-FR" b="1" i="1" dirty="0" smtClean="0"/>
              <a:t>C-Théories de la communication</a:t>
            </a:r>
          </a:p>
          <a:p>
            <a:pPr lvl="0"/>
            <a:r>
              <a:rPr lang="fr-FR" dirty="0" smtClean="0"/>
              <a:t>Modèle de communication et compliance de McGuire </a:t>
            </a:r>
            <a:endParaRPr lang="en-US" dirty="0" smtClean="0"/>
          </a:p>
          <a:p>
            <a:endParaRPr lang="fr-FR" b="1" dirty="0" smtClean="0"/>
          </a:p>
          <a:p>
            <a:r>
              <a:rPr lang="fr-FR" b="1" i="1" dirty="0" smtClean="0"/>
              <a:t>D-Modèles intégrateurs </a:t>
            </a:r>
          </a:p>
          <a:p>
            <a:pPr lvl="0"/>
            <a:r>
              <a:rPr lang="fr-FR" dirty="0" smtClean="0"/>
              <a:t>Le modèle systémique de soins préventifs de Wash et Mcphee</a:t>
            </a:r>
          </a:p>
          <a:p>
            <a:r>
              <a:rPr lang="fr-FR" b="1" dirty="0" smtClean="0">
                <a:solidFill>
                  <a:srgbClr val="FF0000"/>
                </a:solidFill>
              </a:rPr>
              <a:t>Le modèle de prédiction des comportements de santé de Pender</a:t>
            </a:r>
            <a:r>
              <a:rPr lang="fr-FR" dirty="0" smtClean="0"/>
              <a:t> </a:t>
            </a:r>
          </a:p>
          <a:p>
            <a:endParaRPr lang="fr-FR" b="1" i="1" dirty="0" smtClean="0"/>
          </a:p>
          <a:p>
            <a:r>
              <a:rPr lang="fr-FR" b="1" i="1" dirty="0" smtClean="0"/>
              <a:t>Choix du cadre d’analyse</a:t>
            </a:r>
          </a:p>
          <a:p>
            <a:pPr algn="just"/>
            <a:r>
              <a:rPr lang="fr-FR" sz="2200" dirty="0" smtClean="0"/>
              <a:t>Modèle de la motivation relative à la santé de Mcwen (1993) découlant des théories cognitives valeur-attente et le modèle de prédiction des comportements de santé de Pender (1982) découlant des modèles intégrateurs </a:t>
            </a:r>
            <a:endParaRPr lang="en-US" sz="2200" dirty="0" smtClean="0"/>
          </a:p>
          <a:p>
            <a:pPr lvl="0"/>
            <a:endParaRPr lang="en-US" dirty="0" smtClean="0"/>
          </a:p>
          <a:p>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90600" y="228600"/>
            <a:ext cx="7406640" cy="554502"/>
          </a:xfrm>
        </p:spPr>
        <p:txBody>
          <a:bodyPr>
            <a:normAutofit fontScale="90000"/>
          </a:bodyPr>
          <a:lstStyle/>
          <a:p>
            <a:r>
              <a:rPr lang="fr-FR" dirty="0" smtClean="0"/>
              <a:t>Cadre conceptuel</a:t>
            </a:r>
            <a:endParaRPr lang="fr-FR" dirty="0"/>
          </a:p>
        </p:txBody>
      </p:sp>
      <p:sp>
        <p:nvSpPr>
          <p:cNvPr id="3" name="Sous-titre 2"/>
          <p:cNvSpPr>
            <a:spLocks noGrp="1"/>
          </p:cNvSpPr>
          <p:nvPr>
            <p:ph type="subTitle" idx="1"/>
          </p:nvPr>
        </p:nvSpPr>
        <p:spPr>
          <a:xfrm>
            <a:off x="990600" y="838200"/>
            <a:ext cx="8001000" cy="6019800"/>
          </a:xfrm>
        </p:spPr>
        <p:txBody>
          <a:bodyPr>
            <a:normAutofit fontScale="25000" lnSpcReduction="20000"/>
          </a:bodyPr>
          <a:lstStyle/>
          <a:p>
            <a:pPr>
              <a:buFont typeface="Wingdings" pitchFamily="2" charset="2"/>
              <a:buChar char="q"/>
            </a:pPr>
            <a:r>
              <a:rPr lang="fr-FR" sz="7200" b="1" i="1" dirty="0" smtClean="0"/>
              <a:t>Couverture Vaccinale :</a:t>
            </a:r>
            <a:r>
              <a:rPr lang="fr-FR" sz="7200" dirty="0" smtClean="0"/>
              <a:t> Représente la proportion d’individus vaccinés dans la population cible, exprimée en pourcentage (Savadogo S, 2003)</a:t>
            </a:r>
          </a:p>
          <a:p>
            <a:pPr>
              <a:buFont typeface="Wingdings" pitchFamily="2" charset="2"/>
              <a:buChar char="q"/>
            </a:pPr>
            <a:endParaRPr lang="fr-FR" sz="7200" dirty="0" smtClean="0"/>
          </a:p>
          <a:p>
            <a:pPr>
              <a:buFont typeface="Wingdings" pitchFamily="2" charset="2"/>
              <a:buChar char="q"/>
            </a:pPr>
            <a:r>
              <a:rPr lang="fr-FR" sz="7200" b="1" i="1" dirty="0" smtClean="0"/>
              <a:t>Statut Vaccinal :</a:t>
            </a:r>
            <a:r>
              <a:rPr lang="fr-FR" sz="7200" i="1" dirty="0" smtClean="0"/>
              <a:t> </a:t>
            </a:r>
            <a:r>
              <a:rPr lang="fr-FR" sz="7200" dirty="0" smtClean="0"/>
              <a:t>Situation vaccinale d’un enfant cible par rapport aux doses de vaccins administrées (Savadogo S, 2003)</a:t>
            </a:r>
            <a:endParaRPr lang="en-US" sz="7200" dirty="0" smtClean="0"/>
          </a:p>
          <a:p>
            <a:pPr>
              <a:buFont typeface="Wingdings" pitchFamily="2" charset="2"/>
              <a:buChar char="q"/>
            </a:pPr>
            <a:endParaRPr lang="en-US" sz="7200" dirty="0" smtClean="0"/>
          </a:p>
          <a:p>
            <a:pPr>
              <a:buFont typeface="Wingdings" pitchFamily="2" charset="2"/>
              <a:buChar char="q"/>
            </a:pPr>
            <a:r>
              <a:rPr lang="fr-FR" sz="7200" b="1" i="1" dirty="0" smtClean="0"/>
              <a:t>Taux </a:t>
            </a:r>
            <a:r>
              <a:rPr lang="fr-FR" sz="7200" b="1" i="1" dirty="0" smtClean="0"/>
              <a:t>d’ab</a:t>
            </a:r>
            <a:r>
              <a:rPr lang="fr-FR" sz="7200" b="1" i="1" dirty="0" smtClean="0"/>
              <a:t>andon: </a:t>
            </a:r>
            <a:r>
              <a:rPr lang="fr-FR" sz="7200" dirty="0" smtClean="0"/>
              <a:t>il représente le pourcentage </a:t>
            </a:r>
            <a:r>
              <a:rPr lang="en-US" sz="7200" dirty="0" err="1" smtClean="0"/>
              <a:t>d’enfants</a:t>
            </a:r>
            <a:r>
              <a:rPr lang="en-US" sz="7200" dirty="0" smtClean="0"/>
              <a:t> qui </a:t>
            </a:r>
            <a:r>
              <a:rPr lang="en-US" sz="7200" dirty="0" err="1" smtClean="0"/>
              <a:t>ont</a:t>
            </a:r>
            <a:r>
              <a:rPr lang="en-US" sz="7200" dirty="0" smtClean="0"/>
              <a:t> </a:t>
            </a:r>
            <a:r>
              <a:rPr lang="en-US" sz="7200" dirty="0" err="1" smtClean="0"/>
              <a:t>eu</a:t>
            </a:r>
            <a:r>
              <a:rPr lang="en-US" sz="7200" dirty="0" smtClean="0"/>
              <a:t> au </a:t>
            </a:r>
            <a:r>
              <a:rPr lang="en-US" sz="7200" dirty="0" err="1" smtClean="0"/>
              <a:t>moins</a:t>
            </a:r>
            <a:r>
              <a:rPr lang="en-US" sz="7200" dirty="0" smtClean="0"/>
              <a:t> un contact avec les services de vaccination </a:t>
            </a:r>
            <a:r>
              <a:rPr lang="en-US" sz="7200" dirty="0" err="1" smtClean="0"/>
              <a:t>mais</a:t>
            </a:r>
            <a:r>
              <a:rPr lang="en-US" sz="7200" dirty="0" smtClean="0"/>
              <a:t> qui </a:t>
            </a:r>
            <a:r>
              <a:rPr lang="en-US" sz="7200" dirty="0" err="1" smtClean="0"/>
              <a:t>n’ont</a:t>
            </a:r>
            <a:r>
              <a:rPr lang="en-US" sz="7200" dirty="0" smtClean="0"/>
              <a:t> pas </a:t>
            </a:r>
            <a:r>
              <a:rPr lang="en-US" sz="7200" dirty="0" err="1" smtClean="0"/>
              <a:t>reçu</a:t>
            </a:r>
            <a:r>
              <a:rPr lang="en-US" sz="7200" dirty="0" smtClean="0"/>
              <a:t> </a:t>
            </a:r>
            <a:r>
              <a:rPr lang="en-US" sz="7200" dirty="0" err="1" smtClean="0"/>
              <a:t>toutes</a:t>
            </a:r>
            <a:r>
              <a:rPr lang="en-US" sz="7200" dirty="0" smtClean="0"/>
              <a:t> les doses </a:t>
            </a:r>
            <a:r>
              <a:rPr lang="en-US" sz="7200" dirty="0" err="1" smtClean="0"/>
              <a:t>requises</a:t>
            </a:r>
            <a:r>
              <a:rPr lang="en-US" sz="7200" dirty="0" smtClean="0"/>
              <a:t> </a:t>
            </a:r>
            <a:r>
              <a:rPr lang="en-US" sz="7200" dirty="0" err="1" smtClean="0"/>
              <a:t>avant</a:t>
            </a:r>
            <a:r>
              <a:rPr lang="en-US" sz="7200" dirty="0" smtClean="0"/>
              <a:t> </a:t>
            </a:r>
            <a:r>
              <a:rPr lang="en-US" sz="7200" dirty="0" err="1" smtClean="0"/>
              <a:t>leur</a:t>
            </a:r>
            <a:r>
              <a:rPr lang="en-US" sz="7200" dirty="0" smtClean="0"/>
              <a:t> premier </a:t>
            </a:r>
            <a:r>
              <a:rPr lang="en-US" sz="7200" dirty="0" err="1" smtClean="0"/>
              <a:t>anniversaire</a:t>
            </a:r>
            <a:endParaRPr lang="en-US" sz="7200" dirty="0" smtClean="0"/>
          </a:p>
          <a:p>
            <a:endParaRPr lang="en-US" sz="7200" dirty="0" smtClean="0"/>
          </a:p>
          <a:p>
            <a:pPr algn="just">
              <a:buFont typeface="Wingdings" pitchFamily="2" charset="2"/>
              <a:buChar char="q"/>
            </a:pPr>
            <a:r>
              <a:rPr lang="fr-FR" sz="7200" b="1" i="1" dirty="0" smtClean="0"/>
              <a:t>Facteurs </a:t>
            </a:r>
            <a:r>
              <a:rPr lang="fr-FR" sz="7200" b="1" i="1" dirty="0" err="1" smtClean="0"/>
              <a:t>socio-démographiques</a:t>
            </a:r>
            <a:r>
              <a:rPr lang="fr-FR" sz="7200" b="1" i="1" dirty="0" smtClean="0"/>
              <a:t>: </a:t>
            </a:r>
            <a:r>
              <a:rPr lang="fr-FR" sz="7200" dirty="0" smtClean="0"/>
              <a:t>Ce sont les variables sociales et démographiques telles que le sexe, l’âge, le statut matrimonial, le niveau d’instruction, la religion, le milieu de résidence des parents et le nombre d’enfants à charge (Houiley D, 2007)</a:t>
            </a:r>
          </a:p>
          <a:p>
            <a:pPr algn="just"/>
            <a:endParaRPr lang="en-US" sz="7200" dirty="0" smtClean="0"/>
          </a:p>
          <a:p>
            <a:pPr>
              <a:buFont typeface="Wingdings" pitchFamily="2" charset="2"/>
              <a:buChar char="q"/>
            </a:pPr>
            <a:r>
              <a:rPr lang="fr-FR" sz="7200" b="1" i="1" dirty="0" smtClean="0"/>
              <a:t>Facteurs économiques :</a:t>
            </a:r>
            <a:r>
              <a:rPr lang="fr-FR" sz="7200" dirty="0" smtClean="0"/>
              <a:t> Ce sont des variables telles l’activité économique des personnes en charge des enfants et les dépenses liées à la vaccination (Houiley D, 2007)</a:t>
            </a:r>
          </a:p>
          <a:p>
            <a:pPr>
              <a:buFont typeface="Wingdings" pitchFamily="2" charset="2"/>
              <a:buChar char="q"/>
            </a:pPr>
            <a:endParaRPr lang="fr-FR" sz="7200" b="1" i="1" dirty="0" smtClean="0"/>
          </a:p>
          <a:p>
            <a:pPr>
              <a:buFont typeface="Wingdings" pitchFamily="2" charset="2"/>
              <a:buChar char="q"/>
            </a:pPr>
            <a:r>
              <a:rPr lang="fr-FR" sz="7200" b="1" i="1" dirty="0" smtClean="0"/>
              <a:t>Organisation des services :</a:t>
            </a:r>
            <a:r>
              <a:rPr lang="fr-FR" sz="7200" dirty="0" smtClean="0"/>
              <a:t> C’est l’appréciation des personnes en charge des enfants du temps d’attente au service de vaccination, de l’accueil, de la disponibilité des vaccins, de la régularité des agents vaccinateurs, de la distance par rapport aux centres de vaccination, des informations sur la vaccination, du calendrier vaccinal et des effets secondaires des vaccins (Houiley D, 2007).</a:t>
            </a:r>
            <a:endParaRPr lang="en-US" sz="7200" dirty="0" smtClean="0"/>
          </a:p>
          <a:p>
            <a:endParaRPr lang="fr-FR" dirty="0"/>
          </a:p>
        </p:txBody>
      </p:sp>
    </p:spTree>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66800" y="228600"/>
            <a:ext cx="7406640" cy="630702"/>
          </a:xfrm>
        </p:spPr>
        <p:txBody>
          <a:bodyPr>
            <a:normAutofit fontScale="90000"/>
          </a:bodyPr>
          <a:lstStyle/>
          <a:p>
            <a:r>
              <a:rPr lang="fr-FR" dirty="0" smtClean="0"/>
              <a:t>Revue de littérature</a:t>
            </a:r>
            <a:endParaRPr lang="fr-FR" dirty="0"/>
          </a:p>
        </p:txBody>
      </p:sp>
      <p:sp>
        <p:nvSpPr>
          <p:cNvPr id="3" name="Sous-titre 2"/>
          <p:cNvSpPr>
            <a:spLocks noGrp="1"/>
          </p:cNvSpPr>
          <p:nvPr>
            <p:ph type="subTitle" idx="1"/>
          </p:nvPr>
        </p:nvSpPr>
        <p:spPr>
          <a:xfrm>
            <a:off x="1219200" y="1066800"/>
            <a:ext cx="7772400" cy="5334000"/>
          </a:xfrm>
        </p:spPr>
        <p:txBody>
          <a:bodyPr>
            <a:normAutofit/>
          </a:bodyPr>
          <a:lstStyle/>
          <a:p>
            <a:r>
              <a:rPr lang="fr-FR" sz="2400" b="1" dirty="0" smtClean="0"/>
              <a:t>I.-Facteurs </a:t>
            </a:r>
            <a:r>
              <a:rPr lang="fr-FR" sz="2400" b="1" dirty="0" err="1" smtClean="0"/>
              <a:t>socio-démographiques</a:t>
            </a:r>
            <a:r>
              <a:rPr lang="fr-FR" sz="2400" b="1" dirty="0" smtClean="0"/>
              <a:t> et économiques</a:t>
            </a:r>
            <a:endParaRPr lang="fr-FR" sz="2400" b="1" dirty="0" smtClean="0"/>
          </a:p>
          <a:p>
            <a:pPr>
              <a:buFont typeface="Wingdings" pitchFamily="2" charset="2"/>
              <a:buChar char="q"/>
            </a:pPr>
            <a:r>
              <a:rPr lang="fr-FR" sz="2200" dirty="0" smtClean="0"/>
              <a:t>A</a:t>
            </a:r>
            <a:r>
              <a:rPr lang="fr-FR" sz="2200" dirty="0" smtClean="0"/>
              <a:t>ge </a:t>
            </a:r>
            <a:r>
              <a:rPr lang="fr-FR" sz="2200" dirty="0" smtClean="0"/>
              <a:t>des mères (Muula et al. 2009)</a:t>
            </a:r>
          </a:p>
          <a:p>
            <a:pPr>
              <a:buFont typeface="Wingdings" pitchFamily="2" charset="2"/>
              <a:buChar char="q"/>
            </a:pPr>
            <a:r>
              <a:rPr lang="fr-FR" sz="2200" dirty="0" smtClean="0"/>
              <a:t>Manque de connaissance des mères (Savadou,2003)</a:t>
            </a:r>
          </a:p>
          <a:p>
            <a:pPr>
              <a:buFont typeface="Wingdings" pitchFamily="2" charset="2"/>
              <a:buChar char="q"/>
            </a:pPr>
            <a:r>
              <a:rPr lang="fr-FR" sz="2200" dirty="0" smtClean="0"/>
              <a:t>Niveau d’éducation des mères (Bénie et al. 2007)</a:t>
            </a:r>
          </a:p>
          <a:p>
            <a:pPr>
              <a:buFont typeface="Wingdings" pitchFamily="2" charset="2"/>
              <a:buChar char="q"/>
            </a:pPr>
            <a:r>
              <a:rPr lang="fr-FR" sz="2200" dirty="0" smtClean="0"/>
              <a:t>Nombre </a:t>
            </a:r>
            <a:r>
              <a:rPr lang="fr-FR" sz="2200" dirty="0" smtClean="0"/>
              <a:t>d’enfants à charge (Houilei, 2007)</a:t>
            </a:r>
          </a:p>
          <a:p>
            <a:pPr>
              <a:buFont typeface="Wingdings" pitchFamily="2" charset="2"/>
              <a:buChar char="q"/>
            </a:pPr>
            <a:r>
              <a:rPr lang="fr-FR" sz="2200" dirty="0" smtClean="0"/>
              <a:t>Rang de naissance des enfants (Muula et al. 2009)</a:t>
            </a:r>
          </a:p>
          <a:p>
            <a:pPr>
              <a:buFont typeface="Wingdings" pitchFamily="2" charset="2"/>
              <a:buChar char="q"/>
            </a:pPr>
            <a:r>
              <a:rPr lang="fr-FR" sz="2200" dirty="0" smtClean="0"/>
              <a:t>Croyances religieuses (Léonard et al. 2009)</a:t>
            </a:r>
          </a:p>
          <a:p>
            <a:pPr>
              <a:buFont typeface="Wingdings" pitchFamily="2" charset="2"/>
              <a:buChar char="q"/>
            </a:pPr>
            <a:r>
              <a:rPr lang="fr-FR" sz="2200" dirty="0" smtClean="0"/>
              <a:t>Manque de consultation post-natales( Muula et al.2009</a:t>
            </a:r>
            <a:r>
              <a:rPr lang="fr-FR" sz="2200" dirty="0" smtClean="0"/>
              <a:t>)</a:t>
            </a:r>
          </a:p>
          <a:p>
            <a:pPr>
              <a:buFont typeface="Wingdings" pitchFamily="2" charset="2"/>
              <a:buChar char="q"/>
            </a:pPr>
            <a:r>
              <a:rPr lang="fr-FR" sz="2200" dirty="0" smtClean="0"/>
              <a:t>Occupation de la mère (</a:t>
            </a:r>
            <a:r>
              <a:rPr lang="fr-FR" sz="2200" dirty="0" err="1" smtClean="0"/>
              <a:t>Ibnouf</a:t>
            </a:r>
            <a:r>
              <a:rPr lang="fr-FR" sz="2200" dirty="0" smtClean="0"/>
              <a:t> et al.2007)</a:t>
            </a:r>
          </a:p>
          <a:p>
            <a:pPr>
              <a:buFont typeface="Wingdings" pitchFamily="2" charset="2"/>
              <a:buChar char="q"/>
            </a:pPr>
            <a:endParaRPr lang="fr-FR" sz="2200" dirty="0" smtClean="0"/>
          </a:p>
          <a:p>
            <a:pPr>
              <a:buFont typeface="Wingdings" pitchFamily="2" charset="2"/>
              <a:buChar char="q"/>
            </a:pPr>
            <a:endParaRPr lang="fr-FR" b="1" dirty="0" smtClean="0"/>
          </a:p>
          <a:p>
            <a:pPr>
              <a:buFont typeface="Wingdings" pitchFamily="2" charset="2"/>
              <a:buChar char="q"/>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457200"/>
            <a:ext cx="7772400" cy="554502"/>
          </a:xfrm>
        </p:spPr>
        <p:txBody>
          <a:bodyPr>
            <a:normAutofit fontScale="90000"/>
          </a:bodyPr>
          <a:lstStyle/>
          <a:p>
            <a:r>
              <a:rPr lang="fr-FR" dirty="0" smtClean="0"/>
              <a:t>Revue de littérature(suite)</a:t>
            </a:r>
            <a:endParaRPr lang="fr-FR" dirty="0"/>
          </a:p>
        </p:txBody>
      </p:sp>
      <p:sp>
        <p:nvSpPr>
          <p:cNvPr id="3" name="Sous-titre 2"/>
          <p:cNvSpPr>
            <a:spLocks noGrp="1"/>
          </p:cNvSpPr>
          <p:nvPr>
            <p:ph type="subTitle" idx="1"/>
          </p:nvPr>
        </p:nvSpPr>
        <p:spPr>
          <a:xfrm>
            <a:off x="1066800" y="1143000"/>
            <a:ext cx="7772400" cy="5486400"/>
          </a:xfrm>
        </p:spPr>
        <p:txBody>
          <a:bodyPr>
            <a:normAutofit/>
          </a:bodyPr>
          <a:lstStyle/>
          <a:p>
            <a:r>
              <a:rPr lang="fr-FR" sz="2400" b="1" dirty="0" smtClean="0"/>
              <a:t>II.-Facteurs institutionnels(organisation </a:t>
            </a:r>
            <a:r>
              <a:rPr lang="fr-FR" sz="2400" b="1" dirty="0" smtClean="0"/>
              <a:t>des services)</a:t>
            </a:r>
          </a:p>
          <a:p>
            <a:pPr>
              <a:buFont typeface="Wingdings" pitchFamily="2" charset="2"/>
              <a:buChar char="q"/>
            </a:pPr>
            <a:r>
              <a:rPr lang="fr-FR" sz="2000" dirty="0" smtClean="0"/>
              <a:t>Effets secondaires(Burton-Jeangros, 1999, Allot, 2005)</a:t>
            </a:r>
          </a:p>
          <a:p>
            <a:pPr>
              <a:buFont typeface="Wingdings" pitchFamily="2" charset="2"/>
              <a:buChar char="q"/>
            </a:pPr>
            <a:r>
              <a:rPr lang="fr-FR" sz="2000" dirty="0" smtClean="0"/>
              <a:t>Rupture de stocks(Moussa, 2009 ; Seydou, 2004)</a:t>
            </a:r>
          </a:p>
          <a:p>
            <a:pPr>
              <a:buFont typeface="Wingdings" pitchFamily="2" charset="2"/>
              <a:buChar char="q"/>
            </a:pPr>
            <a:r>
              <a:rPr lang="fr-FR" sz="2000" dirty="0" smtClean="0"/>
              <a:t>Inaccessibilité géographique (Solange, 2005)</a:t>
            </a:r>
          </a:p>
          <a:p>
            <a:pPr>
              <a:buFont typeface="Wingdings" pitchFamily="2" charset="2"/>
              <a:buChar char="q"/>
            </a:pPr>
            <a:r>
              <a:rPr lang="fr-FR" sz="2000" dirty="0" smtClean="0"/>
              <a:t>Horaires défavorables(Makoudote et al. 2006)</a:t>
            </a:r>
          </a:p>
          <a:p>
            <a:pPr>
              <a:buFont typeface="Wingdings" pitchFamily="2" charset="2"/>
              <a:buChar char="q"/>
            </a:pPr>
            <a:r>
              <a:rPr lang="fr-FR" sz="2000" dirty="0" smtClean="0"/>
              <a:t>Coûts des vaccins (Faye, 2005)</a:t>
            </a:r>
          </a:p>
          <a:p>
            <a:pPr>
              <a:buFont typeface="Wingdings" pitchFamily="2" charset="2"/>
              <a:buChar char="q"/>
            </a:pPr>
            <a:r>
              <a:rPr lang="fr-FR" sz="2000" dirty="0" smtClean="0"/>
              <a:t>Manque d’information sur les vaccins et la vaccination (Houilei, 2007)</a:t>
            </a:r>
          </a:p>
          <a:p>
            <a:pPr>
              <a:buFont typeface="Wingdings" pitchFamily="2" charset="2"/>
              <a:buChar char="q"/>
            </a:pPr>
            <a:r>
              <a:rPr lang="fr-FR" sz="2000" dirty="0" smtClean="0"/>
              <a:t>Temps d’attente (Agbigbi, 2004)</a:t>
            </a:r>
          </a:p>
          <a:p>
            <a:pPr>
              <a:buFont typeface="Wingdings" pitchFamily="2" charset="2"/>
              <a:buChar char="q"/>
            </a:pPr>
            <a:r>
              <a:rPr lang="fr-FR" sz="2000" dirty="0" smtClean="0"/>
              <a:t> Manque de motivation des agents vaccinateurs et leur manque d’implication (Cissé, 2008) </a:t>
            </a:r>
          </a:p>
          <a:p>
            <a:pPr>
              <a:buFont typeface="Wingdings" pitchFamily="2" charset="2"/>
              <a:buChar char="q"/>
            </a:pPr>
            <a:r>
              <a:rPr lang="fr-FR" sz="2000" dirty="0" smtClean="0"/>
              <a:t>Irrégularité des séances de vaccination (Mongbo, 2003 ; Soumana, 2005) </a:t>
            </a:r>
          </a:p>
          <a:p>
            <a:pPr>
              <a:buFont typeface="Wingdings" pitchFamily="2" charset="2"/>
              <a:buChar char="q"/>
            </a:pPr>
            <a:r>
              <a:rPr lang="fr-FR" sz="2000" dirty="0" smtClean="0"/>
              <a:t>Insuffisance d’équipements (Abokon, 2004)</a:t>
            </a:r>
          </a:p>
          <a:p>
            <a:pPr>
              <a:buFont typeface="Wingdings" pitchFamily="2" charset="2"/>
              <a:buChar char="q"/>
            </a:pPr>
            <a:r>
              <a:rPr lang="fr-FR" sz="2000" dirty="0" smtClean="0"/>
              <a:t>Manque de sensibilisation (Muula, 2009)</a:t>
            </a:r>
            <a:endParaRPr lang="en-US" sz="2000" dirty="0" smtClean="0"/>
          </a:p>
          <a:p>
            <a:pPr>
              <a:buFont typeface="Wingdings" pitchFamily="2" charset="2"/>
              <a:buChar char="q"/>
            </a:pPr>
            <a:endParaRPr lang="fr-FR" sz="1200" dirty="0" smtClean="0"/>
          </a:p>
          <a:p>
            <a:pPr>
              <a:buFont typeface="Wingdings" pitchFamily="2" charset="2"/>
              <a:buChar char="q"/>
            </a:pPr>
            <a:endParaRPr lang="fr-FR" dirty="0" smtClean="0"/>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 calcmode="lin" valueType="num">
                                      <p:cBhvr additive="base">
                                        <p:cTn id="4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 calcmode="lin" valueType="num">
                                      <p:cBhvr additive="base">
                                        <p:cTn id="5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 calcmode="lin" valueType="num">
                                      <p:cBhvr additive="base">
                                        <p:cTn id="5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478302"/>
          </a:xfrm>
        </p:spPr>
        <p:txBody>
          <a:bodyPr>
            <a:normAutofit fontScale="90000"/>
          </a:bodyPr>
          <a:lstStyle/>
          <a:p>
            <a:r>
              <a:rPr lang="fr-FR" dirty="0" smtClean="0"/>
              <a:t>Méthodologie</a:t>
            </a:r>
            <a:endParaRPr lang="fr-FR" dirty="0"/>
          </a:p>
        </p:txBody>
      </p:sp>
      <p:sp>
        <p:nvSpPr>
          <p:cNvPr id="3" name="Sous-titre 2"/>
          <p:cNvSpPr>
            <a:spLocks noGrp="1"/>
          </p:cNvSpPr>
          <p:nvPr>
            <p:ph type="subTitle" idx="1"/>
          </p:nvPr>
        </p:nvSpPr>
        <p:spPr>
          <a:xfrm>
            <a:off x="990600" y="990600"/>
            <a:ext cx="7848600" cy="5638800"/>
          </a:xfrm>
        </p:spPr>
        <p:txBody>
          <a:bodyPr>
            <a:normAutofit fontScale="85000" lnSpcReduction="20000"/>
          </a:bodyPr>
          <a:lstStyle/>
          <a:p>
            <a:r>
              <a:rPr lang="fr-FR" b="1" i="1" dirty="0" smtClean="0"/>
              <a:t>Localisation géographique</a:t>
            </a:r>
            <a:endParaRPr lang="en-US" b="1" i="1" dirty="0" smtClean="0"/>
          </a:p>
          <a:p>
            <a:r>
              <a:rPr lang="fr-FR" sz="2200" dirty="0" smtClean="0"/>
              <a:t>Département des Nippes: Miragoâne et Arnaud</a:t>
            </a:r>
          </a:p>
          <a:p>
            <a:endParaRPr lang="fr-FR" b="1" i="1" dirty="0" smtClean="0"/>
          </a:p>
          <a:p>
            <a:r>
              <a:rPr lang="fr-FR" b="1" i="1" dirty="0" smtClean="0"/>
              <a:t>Population étudiée </a:t>
            </a:r>
          </a:p>
          <a:p>
            <a:pPr algn="just"/>
            <a:r>
              <a:rPr lang="fr-FR" sz="2200" dirty="0" smtClean="0"/>
              <a:t>Toute personne en charge (père, mère, gardienne d’enfants, grands-parents et autres) d’enfants âgés de 1 à 5 ans dans le ménage ayant reçu au moins une dose de vaccins depuis leur naissance à la date de l’enquête</a:t>
            </a:r>
            <a:r>
              <a:rPr lang="fr-FR" sz="2200" dirty="0" smtClean="0"/>
              <a:t>.</a:t>
            </a:r>
          </a:p>
          <a:p>
            <a:pPr algn="just"/>
            <a:endParaRPr lang="fr-FR" sz="2200" b="1" i="1" dirty="0" smtClean="0"/>
          </a:p>
          <a:p>
            <a:r>
              <a:rPr lang="fr-FR" b="1" i="1" dirty="0" smtClean="0"/>
              <a:t>Taille de l’échantillon  </a:t>
            </a:r>
          </a:p>
          <a:p>
            <a:r>
              <a:rPr lang="fr-FR" sz="2200" dirty="0" smtClean="0"/>
              <a:t>N=240</a:t>
            </a:r>
          </a:p>
          <a:p>
            <a:endParaRPr lang="fr-FR" sz="2200" dirty="0" smtClean="0"/>
          </a:p>
          <a:p>
            <a:r>
              <a:rPr lang="fr-FR" b="1" i="1" dirty="0" smtClean="0"/>
              <a:t>Sources de données</a:t>
            </a:r>
          </a:p>
          <a:p>
            <a:r>
              <a:rPr lang="fr-FR" sz="2200" dirty="0" smtClean="0"/>
              <a:t>Enquête réalisée par ASPHA en 2011</a:t>
            </a:r>
            <a:endParaRPr lang="fr-FR" sz="2200" dirty="0" smtClean="0"/>
          </a:p>
          <a:p>
            <a:endParaRPr lang="fr-FR" b="1" i="1" dirty="0" smtClean="0"/>
          </a:p>
          <a:p>
            <a:r>
              <a:rPr lang="fr-FR" b="1" i="1" dirty="0" smtClean="0"/>
              <a:t>Méthode </a:t>
            </a:r>
            <a:r>
              <a:rPr lang="fr-FR" b="1" i="1" dirty="0" smtClean="0"/>
              <a:t>d’analyse</a:t>
            </a:r>
            <a:endParaRPr lang="fr-FR" b="1" i="1" dirty="0" smtClean="0"/>
          </a:p>
          <a:p>
            <a:pPr>
              <a:buFont typeface="Wingdings" pitchFamily="2" charset="2"/>
              <a:buChar char="q"/>
            </a:pPr>
            <a:r>
              <a:rPr lang="fr-FR" sz="2200" dirty="0" smtClean="0"/>
              <a:t>Analyse descriptive</a:t>
            </a:r>
          </a:p>
          <a:p>
            <a:pPr>
              <a:buFont typeface="Wingdings" pitchFamily="2" charset="2"/>
              <a:buChar char="q"/>
            </a:pPr>
            <a:r>
              <a:rPr lang="fr-FR" sz="2200" dirty="0" smtClean="0"/>
              <a:t>Analyse bivariée (Test d’indépendance du Chi-Deux)</a:t>
            </a:r>
          </a:p>
          <a:p>
            <a:pPr>
              <a:buFont typeface="Wingdings" pitchFamily="2" charset="2"/>
              <a:buChar char="q"/>
            </a:pPr>
            <a:r>
              <a:rPr lang="en-US" sz="2200" dirty="0" smtClean="0"/>
              <a:t>Analyse multivariée (Modèle Logit dichotomique)</a:t>
            </a:r>
          </a:p>
          <a:p>
            <a:endParaRPr lang="en-US" b="1" i="1" dirty="0" smtClean="0"/>
          </a:p>
          <a:p>
            <a:endParaRPr lang="fr-FR"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152400"/>
            <a:ext cx="7498080" cy="457200"/>
          </a:xfrm>
        </p:spPr>
        <p:txBody>
          <a:bodyPr>
            <a:normAutofit fontScale="90000"/>
          </a:bodyPr>
          <a:lstStyle/>
          <a:p>
            <a:r>
              <a:rPr lang="fr-FR" dirty="0" smtClean="0"/>
              <a:t>Méthodologie (suite)</a:t>
            </a:r>
            <a:endParaRPr lang="fr-FR" dirty="0"/>
          </a:p>
        </p:txBody>
      </p:sp>
      <p:graphicFrame>
        <p:nvGraphicFramePr>
          <p:cNvPr id="4" name="Espace réservé du contenu 3"/>
          <p:cNvGraphicFramePr>
            <a:graphicFrameLocks noGrp="1"/>
          </p:cNvGraphicFramePr>
          <p:nvPr>
            <p:ph idx="1"/>
          </p:nvPr>
        </p:nvGraphicFramePr>
        <p:xfrm>
          <a:off x="1066800" y="990600"/>
          <a:ext cx="7867652" cy="5270632"/>
        </p:xfrm>
        <a:graphic>
          <a:graphicData uri="http://schemas.openxmlformats.org/drawingml/2006/table">
            <a:tbl>
              <a:tblPr firstRow="1" bandRow="1">
                <a:tableStyleId>{7DF18680-E054-41AD-8BC1-D1AEF772440D}</a:tableStyleId>
              </a:tblPr>
              <a:tblGrid>
                <a:gridCol w="1787219"/>
                <a:gridCol w="5128542"/>
                <a:gridCol w="951891"/>
              </a:tblGrid>
              <a:tr h="370840">
                <a:tc>
                  <a:txBody>
                    <a:bodyPr/>
                    <a:lstStyle/>
                    <a:p>
                      <a:pPr marL="0" marR="0" algn="ctr">
                        <a:lnSpc>
                          <a:spcPct val="115000"/>
                        </a:lnSpc>
                        <a:spcBef>
                          <a:spcPts val="0"/>
                        </a:spcBef>
                        <a:spcAft>
                          <a:spcPts val="0"/>
                        </a:spcAft>
                      </a:pPr>
                      <a:r>
                        <a:rPr lang="fr-HT" sz="1200" b="1" dirty="0"/>
                        <a:t>Variables</a:t>
                      </a:r>
                      <a:endParaRPr lang="en-US" sz="1100" b="1"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HT" sz="1200" dirty="0"/>
                        <a:t>Définition</a:t>
                      </a:r>
                      <a:endParaRPr lang="en-US" sz="11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HT" sz="1200" dirty="0"/>
                        <a:t>Effet attendu</a:t>
                      </a:r>
                      <a:endParaRPr lang="en-US" sz="1100" dirty="0">
                        <a:latin typeface="Calibri"/>
                        <a:ea typeface="MS Mincho"/>
                        <a:cs typeface="Times New Roman"/>
                      </a:endParaRPr>
                    </a:p>
                  </a:txBody>
                  <a:tcPr marL="68580" marR="68580" marT="0" marB="0"/>
                </a:tc>
              </a:tr>
              <a:tr h="370840">
                <a:tc>
                  <a:txBody>
                    <a:bodyPr/>
                    <a:lstStyle/>
                    <a:p>
                      <a:pPr marL="0" marR="0" algn="l" rtl="0" eaLnBrk="1" latinLnBrk="0" hangingPunct="1">
                        <a:lnSpc>
                          <a:spcPct val="115000"/>
                        </a:lnSpc>
                        <a:spcBef>
                          <a:spcPts val="0"/>
                        </a:spcBef>
                        <a:spcAft>
                          <a:spcPts val="0"/>
                        </a:spcAft>
                      </a:pPr>
                      <a:r>
                        <a:rPr kumimoji="0" lang="en-US" sz="1200" b="1" kern="1200" dirty="0" smtClean="0">
                          <a:solidFill>
                            <a:schemeClr val="dk1"/>
                          </a:solidFill>
                          <a:latin typeface="+mn-lt"/>
                          <a:ea typeface="+mn-ea"/>
                          <a:cs typeface="+mn-cs"/>
                        </a:rPr>
                        <a:t>Statut vaccinal </a:t>
                      </a:r>
                      <a:endParaRPr kumimoji="0" lang="en-US" sz="1200" b="1" kern="1200" dirty="0">
                        <a:solidFill>
                          <a:schemeClr val="dk1"/>
                        </a:solidFill>
                        <a:latin typeface="+mn-lt"/>
                        <a:ea typeface="+mn-ea"/>
                        <a:cs typeface="+mn-cs"/>
                      </a:endParaRPr>
                    </a:p>
                  </a:txBody>
                  <a:tcPr marL="68580" marR="68580" marT="0" marB="0"/>
                </a:tc>
                <a:tc>
                  <a:txBody>
                    <a:bodyPr/>
                    <a:lstStyle/>
                    <a:p>
                      <a:pPr marL="0" marR="0" algn="l">
                        <a:lnSpc>
                          <a:spcPct val="115000"/>
                        </a:lnSpc>
                        <a:spcBef>
                          <a:spcPts val="0"/>
                        </a:spcBef>
                        <a:spcAft>
                          <a:spcPts val="0"/>
                        </a:spcAft>
                      </a:pPr>
                      <a:r>
                        <a:rPr kumimoji="0" lang="en-US" sz="1200" kern="1200" dirty="0" smtClean="0">
                          <a:solidFill>
                            <a:schemeClr val="dk1"/>
                          </a:solidFill>
                          <a:latin typeface="+mn-lt"/>
                          <a:ea typeface="+mn-ea"/>
                          <a:cs typeface="+mn-cs"/>
                        </a:rPr>
                        <a:t>Statut vaccinal de l’enfant </a:t>
                      </a:r>
                      <a:r>
                        <a:rPr kumimoji="0" lang="en-US" sz="1200" kern="1200" dirty="0" err="1" smtClean="0">
                          <a:solidFill>
                            <a:schemeClr val="dk1"/>
                          </a:solidFill>
                          <a:latin typeface="+mn-lt"/>
                          <a:ea typeface="+mn-ea"/>
                          <a:cs typeface="+mn-cs"/>
                        </a:rPr>
                        <a:t>da</a:t>
                      </a:r>
                      <a:r>
                        <a:rPr kumimoji="0" lang="fr-FR" sz="1200" kern="1200" noProof="0" dirty="0" smtClean="0">
                          <a:solidFill>
                            <a:schemeClr val="dk1"/>
                          </a:solidFill>
                          <a:latin typeface="+mn-lt"/>
                          <a:ea typeface="+mn-ea"/>
                          <a:cs typeface="+mn-cs"/>
                        </a:rPr>
                        <a:t>n</a:t>
                      </a:r>
                      <a:r>
                        <a:rPr kumimoji="0" lang="en-US" sz="1200" kern="1200" dirty="0" smtClean="0">
                          <a:solidFill>
                            <a:schemeClr val="dk1"/>
                          </a:solidFill>
                          <a:latin typeface="+mn-lt"/>
                          <a:ea typeface="+mn-ea"/>
                          <a:cs typeface="+mn-cs"/>
                        </a:rPr>
                        <a:t>s le ménage </a:t>
                      </a:r>
                      <a:r>
                        <a:rPr kumimoji="0" lang="en-US" sz="1200" kern="1200" dirty="0" err="1" smtClean="0">
                          <a:solidFill>
                            <a:schemeClr val="dk1"/>
                          </a:solidFill>
                          <a:latin typeface="+mn-lt"/>
                          <a:ea typeface="+mn-ea"/>
                          <a:cs typeface="+mn-cs"/>
                        </a:rPr>
                        <a:t>enquêté</a:t>
                      </a:r>
                      <a:endParaRPr kumimoji="0" lang="en-US" sz="1200" kern="1200" dirty="0" smtClean="0">
                        <a:solidFill>
                          <a:schemeClr val="dk1"/>
                        </a:solidFill>
                        <a:latin typeface="+mn-lt"/>
                        <a:ea typeface="+mn-ea"/>
                        <a:cs typeface="+mn-cs"/>
                      </a:endParaRPr>
                    </a:p>
                    <a:p>
                      <a:pPr marL="0" marR="0" algn="l">
                        <a:lnSpc>
                          <a:spcPct val="115000"/>
                        </a:lnSpc>
                        <a:spcBef>
                          <a:spcPts val="0"/>
                        </a:spcBef>
                        <a:spcAft>
                          <a:spcPts val="0"/>
                        </a:spcAft>
                      </a:pPr>
                      <a:r>
                        <a:rPr kumimoji="0" lang="en-US" sz="1200" kern="1200" dirty="0" smtClean="0">
                          <a:solidFill>
                            <a:schemeClr val="dk1"/>
                          </a:solidFill>
                          <a:latin typeface="+mn-lt"/>
                          <a:ea typeface="+mn-ea"/>
                          <a:cs typeface="+mn-cs"/>
                        </a:rPr>
                        <a:t>1=</a:t>
                      </a:r>
                      <a:r>
                        <a:rPr kumimoji="0" lang="en-US" sz="1200" kern="1200" dirty="0" err="1" smtClean="0">
                          <a:solidFill>
                            <a:schemeClr val="dk1"/>
                          </a:solidFill>
                          <a:latin typeface="+mn-lt"/>
                          <a:ea typeface="+mn-ea"/>
                          <a:cs typeface="+mn-cs"/>
                        </a:rPr>
                        <a:t>si</a:t>
                      </a:r>
                      <a:r>
                        <a:rPr kumimoji="0" lang="en-US" sz="1200" kern="1200" dirty="0" smtClean="0">
                          <a:solidFill>
                            <a:schemeClr val="dk1"/>
                          </a:solidFill>
                          <a:latin typeface="+mn-lt"/>
                          <a:ea typeface="+mn-ea"/>
                          <a:cs typeface="+mn-cs"/>
                        </a:rPr>
                        <a:t> l’enfant est incomplètement </a:t>
                      </a:r>
                      <a:r>
                        <a:rPr kumimoji="0" lang="en-US" sz="1200" kern="1200" dirty="0" err="1" smtClean="0">
                          <a:solidFill>
                            <a:schemeClr val="dk1"/>
                          </a:solidFill>
                          <a:latin typeface="+mn-lt"/>
                          <a:ea typeface="+mn-ea"/>
                          <a:cs typeface="+mn-cs"/>
                        </a:rPr>
                        <a:t>vacciné</a:t>
                      </a:r>
                      <a:r>
                        <a:rPr kumimoji="0" lang="en-US" sz="1200" kern="1200" dirty="0" smtClean="0">
                          <a:solidFill>
                            <a:schemeClr val="dk1"/>
                          </a:solidFill>
                          <a:latin typeface="+mn-lt"/>
                          <a:ea typeface="+mn-ea"/>
                          <a:cs typeface="+mn-cs"/>
                        </a:rPr>
                        <a:t>  0=</a:t>
                      </a:r>
                      <a:r>
                        <a:rPr kumimoji="0" lang="en-US" sz="1200" kern="1200" dirty="0" err="1" smtClean="0">
                          <a:solidFill>
                            <a:schemeClr val="dk1"/>
                          </a:solidFill>
                          <a:latin typeface="+mn-lt"/>
                          <a:ea typeface="+mn-ea"/>
                          <a:cs typeface="+mn-cs"/>
                        </a:rPr>
                        <a:t>sinon</a:t>
                      </a:r>
                      <a:endParaRPr kumimoji="0" lang="en-US" sz="1200" kern="1200" dirty="0">
                        <a:solidFill>
                          <a:schemeClr val="dk1"/>
                        </a:solidFill>
                        <a:latin typeface="+mn-lt"/>
                        <a:ea typeface="+mn-ea"/>
                        <a:cs typeface="+mn-cs"/>
                      </a:endParaRPr>
                    </a:p>
                  </a:txBody>
                  <a:tcPr marL="68580" marR="68580" marT="0" marB="0"/>
                </a:tc>
                <a:tc>
                  <a:txBody>
                    <a:bodyPr/>
                    <a:lstStyle/>
                    <a:p>
                      <a:pPr marL="0" marR="0" algn="ctr">
                        <a:lnSpc>
                          <a:spcPct val="115000"/>
                        </a:lnSpc>
                        <a:spcBef>
                          <a:spcPts val="0"/>
                        </a:spcBef>
                        <a:spcAft>
                          <a:spcPts val="0"/>
                        </a:spcAft>
                      </a:pPr>
                      <a:endParaRPr lang="en-US" sz="1100" dirty="0">
                        <a:latin typeface="Calibri"/>
                        <a:ea typeface="MS Mincho"/>
                        <a:cs typeface="Times New Roman"/>
                      </a:endParaRPr>
                    </a:p>
                  </a:txBody>
                  <a:tcPr marL="68580" marR="68580" marT="0" marB="0"/>
                </a:tc>
              </a:tr>
              <a:tr h="370840">
                <a:tc gridSpan="3">
                  <a:txBody>
                    <a:bodyPr/>
                    <a:lstStyle/>
                    <a:p>
                      <a:pPr marL="0" marR="0" algn="ctr">
                        <a:lnSpc>
                          <a:spcPct val="115000"/>
                        </a:lnSpc>
                        <a:spcBef>
                          <a:spcPts val="0"/>
                        </a:spcBef>
                        <a:spcAft>
                          <a:spcPts val="0"/>
                        </a:spcAft>
                      </a:pPr>
                      <a:r>
                        <a:rPr lang="fr-HT" sz="1200" b="1" dirty="0"/>
                        <a:t>Variables explicatives</a:t>
                      </a:r>
                      <a:endParaRPr lang="en-US" sz="1100" b="1" dirty="0">
                        <a:latin typeface="Calibri"/>
                        <a:ea typeface="MS Mincho"/>
                        <a:cs typeface="Times New Roman"/>
                      </a:endParaRPr>
                    </a:p>
                  </a:txBody>
                  <a:tcPr marL="68580" marR="68580" marT="0" marB="0"/>
                </a:tc>
                <a:tc hMerge="1">
                  <a:txBody>
                    <a:bodyPr/>
                    <a:lstStyle/>
                    <a:p>
                      <a:endParaRPr lang="fr-FR"/>
                    </a:p>
                  </a:txBody>
                  <a:tcPr/>
                </a:tc>
                <a:tc hMerge="1">
                  <a:txBody>
                    <a:bodyPr/>
                    <a:lstStyle/>
                    <a:p>
                      <a:endParaRPr lang="fr-FR"/>
                    </a:p>
                  </a:txBody>
                  <a:tcPr/>
                </a:tc>
              </a:tr>
              <a:tr h="370840">
                <a:tc>
                  <a:txBody>
                    <a:bodyPr/>
                    <a:lstStyle/>
                    <a:p>
                      <a:pPr marL="0" marR="0">
                        <a:lnSpc>
                          <a:spcPct val="115000"/>
                        </a:lnSpc>
                        <a:spcBef>
                          <a:spcPts val="0"/>
                        </a:spcBef>
                        <a:spcAft>
                          <a:spcPts val="0"/>
                        </a:spcAft>
                      </a:pPr>
                      <a:r>
                        <a:rPr lang="fr-HT" sz="1200" b="1" dirty="0"/>
                        <a:t>Sexe</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dirty="0"/>
                        <a:t>Sexe de la personne en charge de la vaccination de l’enfant</a:t>
                      </a:r>
                      <a:endParaRPr lang="en-US" sz="1100" dirty="0"/>
                    </a:p>
                    <a:p>
                      <a:pPr marL="0" marR="0" algn="just">
                        <a:lnSpc>
                          <a:spcPct val="115000"/>
                        </a:lnSpc>
                        <a:spcBef>
                          <a:spcPts val="0"/>
                        </a:spcBef>
                        <a:spcAft>
                          <a:spcPts val="0"/>
                        </a:spcAft>
                      </a:pPr>
                      <a:r>
                        <a:rPr lang="fr-HT" sz="1200" dirty="0"/>
                        <a:t>1=femme 0=homme</a:t>
                      </a:r>
                      <a:endParaRPr lang="en-US" sz="1100" dirty="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dirty="0"/>
                        <a:t>Positif</a:t>
                      </a:r>
                      <a:endParaRPr lang="en-US" sz="1100" dirty="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a:t>Âge </a:t>
                      </a:r>
                      <a:endParaRPr lang="en-US" sz="1100" b="1">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Âge de la personne en charge de la vaccination de l’enfant</a:t>
                      </a:r>
                      <a:endParaRPr lang="en-US" sz="1100"/>
                    </a:p>
                    <a:p>
                      <a:pPr marL="0" marR="0" algn="just">
                        <a:lnSpc>
                          <a:spcPct val="115000"/>
                        </a:lnSpc>
                        <a:spcBef>
                          <a:spcPts val="0"/>
                        </a:spcBef>
                        <a:spcAft>
                          <a:spcPts val="0"/>
                        </a:spcAft>
                      </a:pPr>
                      <a:r>
                        <a:rPr lang="fr-HT" sz="1200"/>
                        <a:t>1=plus de 49 ans  0= 15-49 ans</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Lien</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Lien de parenté de la personne avec l’enfant</a:t>
                      </a:r>
                      <a:endParaRPr lang="en-US" sz="1100"/>
                    </a:p>
                    <a:p>
                      <a:pPr marL="0" marR="0" algn="just">
                        <a:lnSpc>
                          <a:spcPct val="115000"/>
                        </a:lnSpc>
                        <a:spcBef>
                          <a:spcPts val="0"/>
                        </a:spcBef>
                        <a:spcAft>
                          <a:spcPts val="0"/>
                        </a:spcAft>
                      </a:pPr>
                      <a:r>
                        <a:rPr lang="fr-HT" sz="1200"/>
                        <a:t>1=mère 0= sinon</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Négatif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a:t>Niveau d’éducation</a:t>
                      </a:r>
                      <a:endParaRPr lang="en-US" sz="1100" b="1">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Niveau d’éducation de la personne en charge de la vaccination de l’enfant</a:t>
                      </a:r>
                      <a:endParaRPr lang="en-US" sz="1100"/>
                    </a:p>
                    <a:p>
                      <a:pPr marL="0" marR="0" algn="just">
                        <a:lnSpc>
                          <a:spcPct val="115000"/>
                        </a:lnSpc>
                        <a:spcBef>
                          <a:spcPts val="0"/>
                        </a:spcBef>
                        <a:spcAft>
                          <a:spcPts val="0"/>
                        </a:spcAft>
                      </a:pPr>
                      <a:r>
                        <a:rPr lang="fr-HT" sz="1200"/>
                        <a:t>1=faible  2=moyen  3=Élevé</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Négatif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a:t>Statut matrimonial</a:t>
                      </a:r>
                      <a:endParaRPr lang="en-US" sz="1100" b="1">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Statut matrimonial de la personne en charge de la vaccination</a:t>
                      </a:r>
                      <a:endParaRPr lang="en-US" sz="1100"/>
                    </a:p>
                    <a:p>
                      <a:pPr marL="0" marR="0" algn="just">
                        <a:lnSpc>
                          <a:spcPct val="115000"/>
                        </a:lnSpc>
                        <a:spcBef>
                          <a:spcPts val="0"/>
                        </a:spcBef>
                        <a:spcAft>
                          <a:spcPts val="0"/>
                        </a:spcAft>
                      </a:pPr>
                      <a:r>
                        <a:rPr lang="fr-HT" sz="1200"/>
                        <a:t>1=en couple   0=sinon</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Négatif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a:t>Religion</a:t>
                      </a:r>
                      <a:endParaRPr lang="en-US" sz="1100" b="1">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Religion pratiquée par la personne en charge de la vaccination de l’enfant</a:t>
                      </a:r>
                      <a:endParaRPr lang="en-US" sz="1100"/>
                    </a:p>
                    <a:p>
                      <a:pPr marL="0" marR="0" algn="just">
                        <a:lnSpc>
                          <a:spcPct val="115000"/>
                        </a:lnSpc>
                        <a:spcBef>
                          <a:spcPts val="0"/>
                        </a:spcBef>
                        <a:spcAft>
                          <a:spcPts val="0"/>
                        </a:spcAft>
                      </a:pPr>
                      <a:r>
                        <a:rPr lang="fr-HT" sz="1200"/>
                        <a:t>1=catholique     2=protestant </a:t>
                      </a:r>
                      <a:endParaRPr lang="en-US" sz="1100"/>
                    </a:p>
                    <a:p>
                      <a:pPr marL="0" marR="0" algn="just">
                        <a:lnSpc>
                          <a:spcPct val="115000"/>
                        </a:lnSpc>
                        <a:spcBef>
                          <a:spcPts val="0"/>
                        </a:spcBef>
                        <a:spcAft>
                          <a:spcPts val="0"/>
                        </a:spcAft>
                      </a:pPr>
                      <a:r>
                        <a:rPr lang="fr-HT" sz="1200"/>
                        <a:t>3= vodouisant    4=autre</a:t>
                      </a:r>
                      <a:endParaRPr lang="en-US" sz="1100">
                        <a:latin typeface="Calibri"/>
                        <a:ea typeface="MS Mincho"/>
                        <a:cs typeface="Times New Roman"/>
                      </a:endParaRPr>
                    </a:p>
                  </a:txBody>
                  <a:tcPr marL="68580" marR="68580" marT="0" marB="0"/>
                </a:tc>
                <a:tc>
                  <a:txBody>
                    <a:bodyPr/>
                    <a:lstStyle/>
                    <a:p>
                      <a:endParaRPr lang="fr-FR"/>
                    </a:p>
                  </a:txBody>
                  <a:tcPr marL="68580" marR="68580" marT="0" marB="0"/>
                </a:tc>
              </a:tr>
              <a:tr h="370840">
                <a:tc>
                  <a:txBody>
                    <a:bodyPr/>
                    <a:lstStyle/>
                    <a:p>
                      <a:pPr marL="0" marR="0">
                        <a:lnSpc>
                          <a:spcPct val="115000"/>
                        </a:lnSpc>
                        <a:spcBef>
                          <a:spcPts val="0"/>
                        </a:spcBef>
                        <a:spcAft>
                          <a:spcPts val="0"/>
                        </a:spcAft>
                      </a:pPr>
                      <a:r>
                        <a:rPr lang="fr-HT" sz="1200" b="1"/>
                        <a:t>Résidence</a:t>
                      </a:r>
                      <a:endParaRPr lang="en-US" sz="1100" b="1">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Milieu de résidence de la personne en charge de l’enfant</a:t>
                      </a:r>
                      <a:endParaRPr lang="en-US" sz="1100"/>
                    </a:p>
                    <a:p>
                      <a:pPr marL="0" marR="0" algn="just">
                        <a:lnSpc>
                          <a:spcPct val="115000"/>
                        </a:lnSpc>
                        <a:spcBef>
                          <a:spcPts val="0"/>
                        </a:spcBef>
                        <a:spcAft>
                          <a:spcPts val="0"/>
                        </a:spcAft>
                      </a:pPr>
                      <a:r>
                        <a:rPr lang="fr-HT" sz="1200"/>
                        <a:t>1=milieu rural 0=milieu urbain</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a:t>Occupation </a:t>
                      </a:r>
                      <a:endParaRPr lang="en-US" sz="1100" b="1">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Statut économique de la personne en charge de l’enfant</a:t>
                      </a:r>
                      <a:endParaRPr lang="en-US" sz="1100"/>
                    </a:p>
                    <a:p>
                      <a:pPr marL="0" marR="0" algn="just">
                        <a:lnSpc>
                          <a:spcPct val="115000"/>
                        </a:lnSpc>
                        <a:spcBef>
                          <a:spcPts val="0"/>
                        </a:spcBef>
                        <a:spcAft>
                          <a:spcPts val="0"/>
                        </a:spcAft>
                      </a:pPr>
                      <a:r>
                        <a:rPr lang="fr-HT" sz="1200"/>
                        <a:t>1=travailleur 0=chômeur</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Qualité de l’accueil</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Perception de la personne en charge sur la qualité de l’accueil reçu dans les centres de vaccination </a:t>
                      </a:r>
                      <a:endParaRPr lang="en-US" sz="1100"/>
                    </a:p>
                    <a:p>
                      <a:pPr marL="0" marR="0" algn="just">
                        <a:lnSpc>
                          <a:spcPct val="115000"/>
                        </a:lnSpc>
                        <a:spcBef>
                          <a:spcPts val="0"/>
                        </a:spcBef>
                        <a:spcAft>
                          <a:spcPts val="0"/>
                        </a:spcAft>
                      </a:pPr>
                      <a:r>
                        <a:rPr lang="fr-HT" sz="1200"/>
                        <a:t>1=mauvais 0=sinon</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dirty="0"/>
                        <a:t>Positif</a:t>
                      </a:r>
                      <a:endParaRPr lang="en-US" sz="1100" dirty="0">
                        <a:latin typeface="Calibri"/>
                        <a:ea typeface="MS Mincho"/>
                        <a:cs typeface="Times New Roman"/>
                      </a:endParaRPr>
                    </a:p>
                  </a:txBody>
                  <a:tcPr marL="68580" marR="68580" marT="0" marB="0"/>
                </a:tc>
              </a:tr>
            </a:tbl>
          </a:graphicData>
        </a:graphic>
      </p:graphicFrame>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411162"/>
          </a:xfrm>
        </p:spPr>
        <p:txBody>
          <a:bodyPr>
            <a:normAutofit fontScale="90000"/>
          </a:bodyPr>
          <a:lstStyle/>
          <a:p>
            <a:r>
              <a:rPr lang="fr-FR" dirty="0" smtClean="0"/>
              <a:t>Méthodologie (suite)</a:t>
            </a:r>
            <a:endParaRPr lang="fr-FR" dirty="0"/>
          </a:p>
        </p:txBody>
      </p:sp>
      <p:graphicFrame>
        <p:nvGraphicFramePr>
          <p:cNvPr id="4" name="Espace réservé du contenu 3"/>
          <p:cNvGraphicFramePr>
            <a:graphicFrameLocks noGrp="1"/>
          </p:cNvGraphicFramePr>
          <p:nvPr>
            <p:ph idx="1"/>
          </p:nvPr>
        </p:nvGraphicFramePr>
        <p:xfrm>
          <a:off x="1066800" y="838200"/>
          <a:ext cx="7867649" cy="5333560"/>
        </p:xfrm>
        <a:graphic>
          <a:graphicData uri="http://schemas.openxmlformats.org/drawingml/2006/table">
            <a:tbl>
              <a:tblPr firstRow="1" bandRow="1">
                <a:tableStyleId>{7DF18680-E054-41AD-8BC1-D1AEF772440D}</a:tableStyleId>
              </a:tblPr>
              <a:tblGrid>
                <a:gridCol w="1752600"/>
                <a:gridCol w="5410200"/>
                <a:gridCol w="704849"/>
              </a:tblGrid>
              <a:tr h="370840">
                <a:tc>
                  <a:txBody>
                    <a:bodyPr/>
                    <a:lstStyle/>
                    <a:p>
                      <a:pPr marL="0" marR="0" algn="ctr" rtl="0" eaLnBrk="1" latinLnBrk="0" hangingPunct="1">
                        <a:lnSpc>
                          <a:spcPct val="115000"/>
                        </a:lnSpc>
                        <a:spcBef>
                          <a:spcPts val="0"/>
                        </a:spcBef>
                        <a:spcAft>
                          <a:spcPts val="0"/>
                        </a:spcAft>
                      </a:pPr>
                      <a:r>
                        <a:rPr kumimoji="0" lang="fr-HT" sz="1200" b="1" kern="1200" dirty="0">
                          <a:solidFill>
                            <a:schemeClr val="lt1"/>
                          </a:solidFill>
                          <a:latin typeface="+mn-lt"/>
                          <a:ea typeface="+mn-ea"/>
                          <a:cs typeface="+mn-cs"/>
                        </a:rPr>
                        <a:t>Variables</a:t>
                      </a:r>
                      <a:endParaRPr kumimoji="0" lang="en-US" sz="1200" b="1" kern="1200" dirty="0">
                        <a:solidFill>
                          <a:schemeClr val="lt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HT" sz="1200" b="1" kern="1200" dirty="0">
                          <a:solidFill>
                            <a:schemeClr val="lt1"/>
                          </a:solidFill>
                          <a:latin typeface="+mn-lt"/>
                          <a:ea typeface="+mn-ea"/>
                          <a:cs typeface="+mn-cs"/>
                        </a:rPr>
                        <a:t>Définition</a:t>
                      </a:r>
                      <a:endParaRPr kumimoji="0" lang="en-US" sz="1200" b="1" kern="1200" dirty="0">
                        <a:solidFill>
                          <a:schemeClr val="lt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HT" sz="1200" b="1" kern="1200" dirty="0">
                          <a:solidFill>
                            <a:schemeClr val="lt1"/>
                          </a:solidFill>
                          <a:latin typeface="+mn-lt"/>
                          <a:ea typeface="+mn-ea"/>
                          <a:cs typeface="+mn-cs"/>
                        </a:rPr>
                        <a:t>Effet attendu</a:t>
                      </a:r>
                      <a:endParaRPr kumimoji="0" lang="en-US" sz="1200" b="1" kern="1200" dirty="0">
                        <a:solidFill>
                          <a:schemeClr val="lt1"/>
                        </a:solidFill>
                        <a:latin typeface="+mn-lt"/>
                        <a:ea typeface="+mn-ea"/>
                        <a:cs typeface="+mn-cs"/>
                      </a:endParaRPr>
                    </a:p>
                  </a:txBody>
                  <a:tcPr marL="68580" marR="68580" marT="0" marB="0"/>
                </a:tc>
              </a:tr>
              <a:tr h="370840">
                <a:tc>
                  <a:txBody>
                    <a:bodyPr/>
                    <a:lstStyle/>
                    <a:p>
                      <a:pPr marL="0" marR="0">
                        <a:lnSpc>
                          <a:spcPct val="115000"/>
                        </a:lnSpc>
                        <a:spcBef>
                          <a:spcPts val="0"/>
                        </a:spcBef>
                        <a:spcAft>
                          <a:spcPts val="0"/>
                        </a:spcAft>
                      </a:pPr>
                      <a:r>
                        <a:rPr lang="fr-HT" sz="1200" b="1" dirty="0"/>
                        <a:t>Qualité du service</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Perception de la personne en charge de l’enfant sur la qualité du service fourni dans les centres de vaccination</a:t>
                      </a:r>
                      <a:endParaRPr lang="en-US" sz="1100"/>
                    </a:p>
                    <a:p>
                      <a:pPr marL="0" marR="0" algn="just">
                        <a:lnSpc>
                          <a:spcPct val="115000"/>
                        </a:lnSpc>
                        <a:spcBef>
                          <a:spcPts val="0"/>
                        </a:spcBef>
                        <a:spcAft>
                          <a:spcPts val="0"/>
                        </a:spcAft>
                      </a:pPr>
                      <a:r>
                        <a:rPr lang="fr-HT" sz="1200"/>
                        <a:t>1= mauvaise 0=sinon</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Disponibilité des vaccins</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Disponibilité de toutes les doses des vaccins lors des séances de vaccination</a:t>
                      </a:r>
                      <a:endParaRPr lang="en-US" sz="1100"/>
                    </a:p>
                    <a:p>
                      <a:pPr marL="0" marR="0" algn="just">
                        <a:lnSpc>
                          <a:spcPct val="115000"/>
                        </a:lnSpc>
                        <a:spcBef>
                          <a:spcPts val="0"/>
                        </a:spcBef>
                        <a:spcAft>
                          <a:spcPts val="0"/>
                        </a:spcAft>
                      </a:pPr>
                      <a:r>
                        <a:rPr lang="fr-HT" sz="1200"/>
                        <a:t>1= indisponible 0=sinon </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Régularité du personnel</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Régularité des agents et des séances de vaccination</a:t>
                      </a:r>
                      <a:endParaRPr lang="en-US" sz="1100"/>
                    </a:p>
                    <a:p>
                      <a:pPr marL="0" marR="0" algn="just">
                        <a:lnSpc>
                          <a:spcPct val="115000"/>
                        </a:lnSpc>
                        <a:spcBef>
                          <a:spcPts val="0"/>
                        </a:spcBef>
                        <a:spcAft>
                          <a:spcPts val="0"/>
                        </a:spcAft>
                      </a:pPr>
                      <a:r>
                        <a:rPr lang="fr-HT" sz="1200"/>
                        <a:t>1=irrégulier 0=sinon</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Coûts</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dirty="0"/>
                        <a:t>Dépenses supportées par la personne en charge pour faire vacciner l’enfant</a:t>
                      </a:r>
                      <a:endParaRPr lang="en-US" sz="1100" dirty="0"/>
                    </a:p>
                    <a:p>
                      <a:pPr marL="0" marR="0" algn="just">
                        <a:lnSpc>
                          <a:spcPct val="115000"/>
                        </a:lnSpc>
                        <a:spcBef>
                          <a:spcPts val="0"/>
                        </a:spcBef>
                        <a:spcAft>
                          <a:spcPts val="0"/>
                        </a:spcAft>
                      </a:pPr>
                      <a:r>
                        <a:rPr lang="fr-HT" sz="1200" dirty="0"/>
                        <a:t>1=si la personne est incapable de </a:t>
                      </a:r>
                      <a:r>
                        <a:rPr lang="fr-HT" sz="1200" dirty="0" smtClean="0"/>
                        <a:t>payer</a:t>
                      </a:r>
                      <a:r>
                        <a:rPr lang="en-US" sz="1100" baseline="0" dirty="0" smtClean="0"/>
                        <a:t>         </a:t>
                      </a:r>
                      <a:r>
                        <a:rPr lang="fr-HT" sz="1200" dirty="0" smtClean="0"/>
                        <a:t>0</a:t>
                      </a:r>
                      <a:r>
                        <a:rPr lang="fr-HT" sz="1200" dirty="0"/>
                        <a:t>= sinon</a:t>
                      </a:r>
                      <a:endParaRPr lang="en-US" sz="1100" dirty="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Distance</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dirty="0"/>
                        <a:t>Distance entre le domicile de la personne en charge de l’enfant et le centre de vaccination</a:t>
                      </a:r>
                      <a:endParaRPr lang="en-US" sz="1100" dirty="0"/>
                    </a:p>
                    <a:p>
                      <a:pPr marL="0" marR="0" algn="just">
                        <a:lnSpc>
                          <a:spcPct val="115000"/>
                        </a:lnSpc>
                        <a:spcBef>
                          <a:spcPts val="0"/>
                        </a:spcBef>
                        <a:spcAft>
                          <a:spcPts val="0"/>
                        </a:spcAft>
                      </a:pPr>
                      <a:r>
                        <a:rPr lang="fr-HT" sz="1200" dirty="0"/>
                        <a:t>1=si la distance entre le centre et son domicile est très éloignée </a:t>
                      </a:r>
                      <a:r>
                        <a:rPr lang="en-US" sz="1100" baseline="0" dirty="0" smtClean="0"/>
                        <a:t>          </a:t>
                      </a:r>
                      <a:r>
                        <a:rPr lang="fr-HT" sz="1200" dirty="0" smtClean="0"/>
                        <a:t>0=sinon</a:t>
                      </a:r>
                      <a:endParaRPr lang="en-US" sz="1100" dirty="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dirty="0"/>
                        <a:t>Positif</a:t>
                      </a:r>
                      <a:endParaRPr lang="en-US" sz="1100" dirty="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État de la route</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Perception de la personne en charge de l’enfant sur l’état de la route menant vers les centres de vaccination</a:t>
                      </a:r>
                      <a:endParaRPr lang="en-US" sz="1100"/>
                    </a:p>
                    <a:p>
                      <a:pPr marL="0" marR="0" algn="just">
                        <a:lnSpc>
                          <a:spcPct val="115000"/>
                        </a:lnSpc>
                        <a:spcBef>
                          <a:spcPts val="0"/>
                        </a:spcBef>
                        <a:spcAft>
                          <a:spcPts val="0"/>
                        </a:spcAft>
                      </a:pPr>
                      <a:r>
                        <a:rPr lang="fr-HT" sz="1200"/>
                        <a:t>1=mauvais 0=sinon</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Saison pluvieuse</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dirty="0"/>
                        <a:t>Perception de la personne en charge sur le fait que la pluie constitue un empêchement</a:t>
                      </a:r>
                      <a:endParaRPr lang="en-US" sz="1100" dirty="0"/>
                    </a:p>
                    <a:p>
                      <a:pPr marL="0" marR="0" algn="just">
                        <a:lnSpc>
                          <a:spcPct val="115000"/>
                        </a:lnSpc>
                        <a:spcBef>
                          <a:spcPts val="0"/>
                        </a:spcBef>
                        <a:spcAft>
                          <a:spcPts val="0"/>
                        </a:spcAft>
                      </a:pPr>
                      <a:r>
                        <a:rPr lang="fr-HT" sz="1200" dirty="0"/>
                        <a:t>1=oui   0= non </a:t>
                      </a:r>
                      <a:endParaRPr lang="en-US" sz="1100" dirty="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Absence de soutien</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Personne en charge affirmant que l’absence d’autres personnes pour emmener les enfants aux centres de vaccination est un empêchement</a:t>
                      </a:r>
                      <a:endParaRPr lang="en-US" sz="1100"/>
                    </a:p>
                    <a:p>
                      <a:pPr marL="0" marR="0" algn="just">
                        <a:lnSpc>
                          <a:spcPct val="115000"/>
                        </a:lnSpc>
                        <a:spcBef>
                          <a:spcPts val="0"/>
                        </a:spcBef>
                        <a:spcAft>
                          <a:spcPts val="0"/>
                        </a:spcAft>
                      </a:pPr>
                      <a:r>
                        <a:rPr lang="fr-HT" sz="1200"/>
                        <a:t>1= oui 0= non</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a:t>Positif</a:t>
                      </a:r>
                      <a:endParaRPr lang="en-US" sz="1100">
                        <a:latin typeface="Calibri"/>
                        <a:ea typeface="MS Mincho"/>
                        <a:cs typeface="Times New Roman"/>
                      </a:endParaRPr>
                    </a:p>
                  </a:txBody>
                  <a:tcPr marL="68580" marR="68580" marT="0" marB="0"/>
                </a:tc>
              </a:tr>
              <a:tr h="370840">
                <a:tc>
                  <a:txBody>
                    <a:bodyPr/>
                    <a:lstStyle/>
                    <a:p>
                      <a:pPr marL="0" marR="0">
                        <a:lnSpc>
                          <a:spcPct val="115000"/>
                        </a:lnSpc>
                        <a:spcBef>
                          <a:spcPts val="0"/>
                        </a:spcBef>
                        <a:spcAft>
                          <a:spcPts val="0"/>
                        </a:spcAft>
                      </a:pPr>
                      <a:r>
                        <a:rPr lang="fr-HT" sz="1200" b="1" dirty="0"/>
                        <a:t>Manque de temps</a:t>
                      </a:r>
                      <a:endParaRPr lang="en-US" sz="1100" b="1"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fr-HT" sz="1200"/>
                        <a:t>Personne en charge affirmant que le manque de temps pour emmener les enfants aux centres de vaccination est un empêchement</a:t>
                      </a:r>
                      <a:endParaRPr lang="en-US" sz="1100"/>
                    </a:p>
                    <a:p>
                      <a:pPr marL="0" marR="0" algn="just">
                        <a:lnSpc>
                          <a:spcPct val="115000"/>
                        </a:lnSpc>
                        <a:spcBef>
                          <a:spcPts val="0"/>
                        </a:spcBef>
                        <a:spcAft>
                          <a:spcPts val="0"/>
                        </a:spcAft>
                      </a:pPr>
                      <a:r>
                        <a:rPr lang="fr-HT" sz="1200"/>
                        <a:t>1= oui 0= non</a:t>
                      </a:r>
                      <a:endParaRPr lang="en-US" sz="1100">
                        <a:latin typeface="Calibri"/>
                        <a:ea typeface="MS Mincho"/>
                        <a:cs typeface="Times New Roman"/>
                      </a:endParaRPr>
                    </a:p>
                  </a:txBody>
                  <a:tcPr marL="68580" marR="68580" marT="0" marB="0"/>
                </a:tc>
                <a:tc>
                  <a:txBody>
                    <a:bodyPr/>
                    <a:lstStyle/>
                    <a:p>
                      <a:pPr marL="0" marR="0">
                        <a:lnSpc>
                          <a:spcPct val="115000"/>
                        </a:lnSpc>
                        <a:spcBef>
                          <a:spcPts val="0"/>
                        </a:spcBef>
                        <a:spcAft>
                          <a:spcPts val="0"/>
                        </a:spcAft>
                      </a:pPr>
                      <a:r>
                        <a:rPr lang="fr-HT" sz="1200" dirty="0"/>
                        <a:t>Positif</a:t>
                      </a:r>
                      <a:endParaRPr lang="en-US" sz="1100" dirty="0">
                        <a:latin typeface="Calibri"/>
                        <a:ea typeface="MS Mincho"/>
                        <a:cs typeface="Times New Roman"/>
                      </a:endParaRPr>
                    </a:p>
                  </a:txBody>
                  <a:tcPr marL="68580" marR="68580" marT="0" marB="0"/>
                </a:tc>
              </a:tr>
            </a:tbl>
          </a:graphicData>
        </a:graphic>
      </p:graphicFrame>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66800" y="228600"/>
            <a:ext cx="7406640" cy="533400"/>
          </a:xfrm>
        </p:spPr>
        <p:txBody>
          <a:bodyPr>
            <a:normAutofit fontScale="90000"/>
          </a:bodyPr>
          <a:lstStyle/>
          <a:p>
            <a:r>
              <a:rPr lang="fr-FR" dirty="0" smtClean="0"/>
              <a:t>Méthodologie (suite)</a:t>
            </a:r>
            <a:endParaRPr lang="fr-FR" dirty="0"/>
          </a:p>
        </p:txBody>
      </p:sp>
      <p:sp>
        <p:nvSpPr>
          <p:cNvPr id="3" name="Sous-titre 2"/>
          <p:cNvSpPr>
            <a:spLocks noGrp="1"/>
          </p:cNvSpPr>
          <p:nvPr>
            <p:ph type="subTitle" idx="1"/>
          </p:nvPr>
        </p:nvSpPr>
        <p:spPr>
          <a:xfrm>
            <a:off x="990600" y="914400"/>
            <a:ext cx="8001000" cy="5715000"/>
          </a:xfrm>
        </p:spPr>
        <p:txBody>
          <a:bodyPr/>
          <a:lstStyle/>
          <a:p>
            <a:r>
              <a:rPr lang="fr-FR" b="1" i="1" dirty="0" smtClean="0"/>
              <a:t>Méthode d’estimation du modèle Logit</a:t>
            </a:r>
            <a:endParaRPr lang="en-US" b="1" i="1" dirty="0" smtClean="0"/>
          </a:p>
          <a:p>
            <a:pPr algn="just"/>
            <a:r>
              <a:rPr lang="fr-FR" sz="2000" dirty="0" smtClean="0"/>
              <a:t>Pour estimer le modèle, la méthode adoptée est celle du Maximum de Vraisemblance. La réalisation de l’enquête fournit n observations indépendantes (</a:t>
            </a:r>
            <a:r>
              <a:rPr lang="fr-FR" sz="2000" i="1" dirty="0" smtClean="0"/>
              <a:t>Y</a:t>
            </a:r>
            <a:r>
              <a:rPr lang="fr-FR" sz="2000" i="1" baseline="-25000" dirty="0" smtClean="0"/>
              <a:t>i, </a:t>
            </a:r>
            <a:r>
              <a:rPr lang="fr-FR" sz="2000" i="1" dirty="0" smtClean="0"/>
              <a:t>X</a:t>
            </a:r>
            <a:r>
              <a:rPr lang="fr-FR" sz="2000" i="1" baseline="-25000" dirty="0" smtClean="0"/>
              <a:t>i</a:t>
            </a:r>
            <a:r>
              <a:rPr lang="fr-FR" sz="2000" i="1" dirty="0" smtClean="0"/>
              <a:t>).</a:t>
            </a:r>
            <a:r>
              <a:rPr lang="fr-FR" sz="2000" dirty="0" smtClean="0"/>
              <a:t> Les variables</a:t>
            </a:r>
            <a:r>
              <a:rPr lang="fr-FR" sz="2000" i="1" dirty="0" smtClean="0"/>
              <a:t> Y</a:t>
            </a:r>
            <a:r>
              <a:rPr lang="fr-FR" sz="2000" i="1" baseline="-25000" dirty="0" smtClean="0"/>
              <a:t>i </a:t>
            </a:r>
            <a:r>
              <a:rPr lang="fr-FR" sz="2000" dirty="0" smtClean="0"/>
              <a:t>sont distribuées suivant une loi de Bernoulli (</a:t>
            </a:r>
            <a:r>
              <a:rPr lang="fr-FR" sz="2000" i="1" dirty="0" smtClean="0"/>
              <a:t>1, p</a:t>
            </a:r>
            <a:r>
              <a:rPr lang="fr-FR" sz="2000" i="1" baseline="-25000" dirty="0" smtClean="0"/>
              <a:t>i</a:t>
            </a:r>
            <a:r>
              <a:rPr lang="fr-FR" sz="2000" i="1" dirty="0" smtClean="0"/>
              <a:t>)</a:t>
            </a:r>
            <a:r>
              <a:rPr lang="fr-FR" sz="2000" dirty="0" smtClean="0"/>
              <a:t> où </a:t>
            </a:r>
          </a:p>
          <a:p>
            <a:r>
              <a:rPr lang="fr-FR" sz="2000" dirty="0" smtClean="0"/>
              <a:t>L’écriture de la Vraisemblance est la suivante :</a:t>
            </a:r>
          </a:p>
          <a:p>
            <a:r>
              <a:rPr lang="fr-FR" sz="2000" dirty="0" smtClean="0"/>
              <a:t>Pour une observation :</a:t>
            </a:r>
          </a:p>
          <a:p>
            <a:endParaRPr lang="fr-FR" sz="2000" dirty="0" smtClean="0"/>
          </a:p>
          <a:p>
            <a:r>
              <a:rPr lang="fr-FR" sz="2000" dirty="0" smtClean="0"/>
              <a:t>Pour </a:t>
            </a:r>
            <a:r>
              <a:rPr lang="fr-FR" sz="2000" i="1" dirty="0" smtClean="0"/>
              <a:t>l</a:t>
            </a:r>
            <a:r>
              <a:rPr lang="fr-FR" sz="2000" dirty="0" smtClean="0"/>
              <a:t> observations :</a:t>
            </a:r>
            <a:endParaRPr lang="en-US" sz="2000" dirty="0" smtClean="0"/>
          </a:p>
          <a:p>
            <a:r>
              <a:rPr lang="en-US" sz="2000" dirty="0" smtClean="0"/>
              <a:t>       </a:t>
            </a:r>
            <a:r>
              <a:rPr lang="fr-FR" sz="2000" dirty="0" smtClean="0"/>
              <a:t>Alors</a:t>
            </a:r>
            <a:r>
              <a:rPr lang="en-US" sz="2000" dirty="0" smtClean="0"/>
              <a:t>:</a:t>
            </a:r>
          </a:p>
          <a:p>
            <a:endParaRPr lang="fr-FR" sz="2000" dirty="0" smtClean="0"/>
          </a:p>
          <a:p>
            <a:r>
              <a:rPr lang="en-US" sz="2000" dirty="0" err="1" smtClean="0"/>
              <a:t>Ou</a:t>
            </a:r>
            <a:r>
              <a:rPr lang="en-US" sz="2000" dirty="0" smtClean="0"/>
              <a:t> </a:t>
            </a:r>
            <a:r>
              <a:rPr lang="fr-FR" sz="2000" dirty="0" smtClean="0"/>
              <a:t> F</a:t>
            </a:r>
            <a:endParaRPr lang="en-US" sz="2000" dirty="0" smtClean="0"/>
          </a:p>
          <a:p>
            <a:pPr algn="just"/>
            <a:r>
              <a:rPr lang="fr-FR" sz="2000" dirty="0" smtClean="0"/>
              <a:t>      La log-Vraisemblance s’écrit :</a:t>
            </a:r>
            <a:endParaRPr lang="en-US" sz="2000" dirty="0" smtClean="0"/>
          </a:p>
          <a:p>
            <a:pPr algn="just"/>
            <a:r>
              <a:rPr lang="en-US" sz="2000" dirty="0" err="1" smtClean="0"/>
              <a:t>Soit</a:t>
            </a:r>
            <a:r>
              <a:rPr lang="en-US" sz="2000" dirty="0" smtClean="0"/>
              <a:t>: </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57600" y="3048000"/>
            <a:ext cx="1828801" cy="457200"/>
          </a:xfrm>
          <a:prstGeom prst="rect">
            <a:avLst/>
          </a:prstGeom>
          <a:noFill/>
        </p:spPr>
      </p:pic>
      <p:sp>
        <p:nvSpPr>
          <p:cNvPr id="1029" name="Rectangle 5"/>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0"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2800" y="3657600"/>
            <a:ext cx="1600200" cy="685800"/>
          </a:xfrm>
          <a:prstGeom prst="rect">
            <a:avLst/>
          </a:prstGeom>
          <a:noFill/>
        </p:spPr>
      </p:pic>
      <p:sp>
        <p:nvSpPr>
          <p:cNvPr id="1032" name="Rectangle 8"/>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3"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743200" y="4267200"/>
            <a:ext cx="3798661" cy="476250"/>
          </a:xfrm>
          <a:prstGeom prst="rect">
            <a:avLst/>
          </a:prstGeom>
          <a:noFill/>
        </p:spPr>
      </p:pic>
      <p:pic>
        <p:nvPicPr>
          <p:cNvPr id="1035"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752600" y="4800600"/>
            <a:ext cx="1295400" cy="609600"/>
          </a:xfrm>
          <a:prstGeom prst="rect">
            <a:avLst/>
          </a:prstGeom>
          <a:noFill/>
        </p:spPr>
      </p:pic>
      <p:sp>
        <p:nvSpPr>
          <p:cNvPr id="1037" name="Rectangle 13"/>
          <p:cNvSpPr>
            <a:spLocks noChangeArrowheads="1"/>
          </p:cNvSpPr>
          <p:nvPr/>
        </p:nvSpPr>
        <p:spPr bwMode="auto">
          <a:xfrm>
            <a:off x="0" y="371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8" name="Picture 1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800600" y="5181600"/>
            <a:ext cx="3220453" cy="695325"/>
          </a:xfrm>
          <a:prstGeom prst="rect">
            <a:avLst/>
          </a:prstGeom>
          <a:noFill/>
        </p:spPr>
      </p:pic>
      <p:sp>
        <p:nvSpPr>
          <p:cNvPr id="1040" name="Rectangle 16"/>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41" name="Picture 1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981200" y="5867400"/>
            <a:ext cx="4908884" cy="609600"/>
          </a:xfrm>
          <a:prstGeom prst="rect">
            <a:avLst/>
          </a:prstGeom>
          <a:noFill/>
        </p:spPr>
      </p:pic>
      <p:sp>
        <p:nvSpPr>
          <p:cNvPr id="1043" name="Rectangle 19"/>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90600" y="304800"/>
            <a:ext cx="7406640" cy="478302"/>
          </a:xfrm>
        </p:spPr>
        <p:txBody>
          <a:bodyPr>
            <a:noAutofit/>
          </a:bodyPr>
          <a:lstStyle/>
          <a:p>
            <a:r>
              <a:rPr lang="fr-FR" sz="2800" b="1" dirty="0" smtClean="0"/>
              <a:t>Plan du mémoire</a:t>
            </a:r>
            <a:endParaRPr lang="fr-FR" sz="2800" b="1" dirty="0"/>
          </a:p>
        </p:txBody>
      </p:sp>
      <p:sp>
        <p:nvSpPr>
          <p:cNvPr id="3" name="Sous-titre 2"/>
          <p:cNvSpPr>
            <a:spLocks noGrp="1"/>
          </p:cNvSpPr>
          <p:nvPr>
            <p:ph type="subTitle" idx="1"/>
          </p:nvPr>
        </p:nvSpPr>
        <p:spPr>
          <a:xfrm>
            <a:off x="1066800" y="990600"/>
            <a:ext cx="7406640" cy="3048000"/>
          </a:xfrm>
        </p:spPr>
        <p:txBody>
          <a:bodyPr>
            <a:normAutofit/>
          </a:bodyPr>
          <a:lstStyle/>
          <a:p>
            <a:endParaRPr lang="fr-FR" dirty="0" smtClean="0"/>
          </a:p>
          <a:p>
            <a:r>
              <a:rPr lang="fr-FR" dirty="0" smtClean="0"/>
              <a:t>Chapitre1-Introduction</a:t>
            </a:r>
          </a:p>
          <a:p>
            <a:r>
              <a:rPr lang="fr-FR" dirty="0" smtClean="0"/>
              <a:t>Chapitre </a:t>
            </a:r>
            <a:r>
              <a:rPr lang="fr-FR" dirty="0" smtClean="0"/>
              <a:t>2-Cadres </a:t>
            </a:r>
            <a:r>
              <a:rPr lang="fr-FR" dirty="0" smtClean="0"/>
              <a:t>théorique et conceptuel</a:t>
            </a:r>
          </a:p>
          <a:p>
            <a:r>
              <a:rPr lang="fr-FR" dirty="0" smtClean="0"/>
              <a:t>Chapitre 3-Revue de littérature</a:t>
            </a:r>
          </a:p>
          <a:p>
            <a:r>
              <a:rPr lang="fr-FR" dirty="0" smtClean="0"/>
              <a:t>Chapitre 4-Méthodologie</a:t>
            </a:r>
          </a:p>
          <a:p>
            <a:r>
              <a:rPr lang="fr-FR" dirty="0" smtClean="0"/>
              <a:t>Chapitre 5-Présentation des résultats</a:t>
            </a:r>
            <a:endParaRPr lang="fr-FR" dirty="0"/>
          </a:p>
        </p:txBody>
      </p:sp>
    </p:spTree>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228600"/>
            <a:ext cx="7696200" cy="533400"/>
          </a:xfrm>
        </p:spPr>
        <p:txBody>
          <a:bodyPr>
            <a:normAutofit fontScale="90000"/>
          </a:bodyPr>
          <a:lstStyle/>
          <a:p>
            <a:r>
              <a:rPr lang="fr-FR" dirty="0" smtClean="0"/>
              <a:t>Méthodologie (suite)</a:t>
            </a:r>
            <a:endParaRPr lang="fr-FR" dirty="0"/>
          </a:p>
        </p:txBody>
      </p:sp>
      <p:sp>
        <p:nvSpPr>
          <p:cNvPr id="3" name="Sous-titre 2"/>
          <p:cNvSpPr>
            <a:spLocks noGrp="1"/>
          </p:cNvSpPr>
          <p:nvPr>
            <p:ph type="subTitle" idx="1"/>
          </p:nvPr>
        </p:nvSpPr>
        <p:spPr>
          <a:xfrm>
            <a:off x="914400" y="990600"/>
            <a:ext cx="7924800" cy="5638800"/>
          </a:xfrm>
        </p:spPr>
        <p:txBody>
          <a:bodyPr>
            <a:normAutofit fontScale="62500" lnSpcReduction="20000"/>
          </a:bodyPr>
          <a:lstStyle/>
          <a:p>
            <a:r>
              <a:rPr lang="fr-FR" sz="2900" dirty="0" smtClean="0"/>
              <a:t>La dérivée première cette expression donne :</a:t>
            </a:r>
          </a:p>
          <a:p>
            <a:endParaRPr lang="en-US" dirty="0" smtClean="0"/>
          </a:p>
          <a:p>
            <a:endParaRPr lang="fr-FR" dirty="0" smtClean="0"/>
          </a:p>
          <a:p>
            <a:endParaRPr lang="fr-FR" sz="2400" dirty="0" smtClean="0"/>
          </a:p>
          <a:p>
            <a:endParaRPr lang="fr-FR" sz="2900" dirty="0" smtClean="0"/>
          </a:p>
          <a:p>
            <a:r>
              <a:rPr lang="fr-FR" sz="2900" dirty="0" smtClean="0"/>
              <a:t>La dérivée seconde s’écrit : </a:t>
            </a:r>
          </a:p>
          <a:p>
            <a:r>
              <a:rPr lang="fr-FR" sz="2400" dirty="0" smtClean="0"/>
              <a:t>                                          </a:t>
            </a:r>
          </a:p>
          <a:p>
            <a:r>
              <a:rPr lang="fr-FR" sz="2400" dirty="0" smtClean="0"/>
              <a:t>                                                        +</a:t>
            </a:r>
            <a:endParaRPr lang="en-US" sz="2400" dirty="0" smtClean="0"/>
          </a:p>
          <a:p>
            <a:endParaRPr lang="en-US" sz="2400" dirty="0" smtClean="0"/>
          </a:p>
          <a:p>
            <a:endParaRPr lang="fr-FR" sz="2000" dirty="0" smtClean="0"/>
          </a:p>
          <a:p>
            <a:endParaRPr lang="fr-FR" sz="2000" dirty="0" smtClean="0"/>
          </a:p>
          <a:p>
            <a:endParaRPr lang="fr-FR" sz="3200" dirty="0" smtClean="0"/>
          </a:p>
          <a:p>
            <a:r>
              <a:rPr lang="fr-FR" sz="3200" dirty="0" smtClean="0"/>
              <a:t>Dès lors la matrice d’information de Fisher s’écrit:</a:t>
            </a:r>
          </a:p>
          <a:p>
            <a:endParaRPr lang="fr-FR" sz="2400" dirty="0" smtClean="0"/>
          </a:p>
          <a:p>
            <a:endParaRPr lang="fr-FR" sz="2400" dirty="0" smtClean="0"/>
          </a:p>
          <a:p>
            <a:r>
              <a:rPr lang="fr-FR" sz="2900" dirty="0" smtClean="0"/>
              <a:t>Il convient alors de rechercher la valeur </a:t>
            </a:r>
            <a:r>
              <a:rPr lang="fr-FR" sz="1100" dirty="0" smtClean="0"/>
              <a:t> </a:t>
            </a:r>
            <a:r>
              <a:rPr lang="fr-FR" sz="1800" dirty="0" smtClean="0"/>
              <a:t> </a:t>
            </a:r>
            <a:r>
              <a:rPr lang="fr-FR" sz="2900" dirty="0" smtClean="0"/>
              <a:t>   de     qui maximise la vraisemblance où plus précisément son logarithme </a:t>
            </a:r>
            <a:r>
              <a:rPr lang="fr-FR" sz="2900" b="1" dirty="0" smtClean="0"/>
              <a:t> </a:t>
            </a:r>
            <a:r>
              <a:rPr lang="fr-FR" sz="2900" dirty="0" smtClean="0"/>
              <a:t>noté</a:t>
            </a:r>
            <a:r>
              <a:rPr lang="fr-FR" sz="2900" i="1" dirty="0" smtClean="0"/>
              <a:t> l.</a:t>
            </a:r>
            <a:r>
              <a:rPr lang="fr-FR" sz="2900" dirty="0" smtClean="0"/>
              <a:t> </a:t>
            </a:r>
            <a:endParaRPr lang="en-US" sz="2900" dirty="0" smtClean="0"/>
          </a:p>
          <a:p>
            <a:r>
              <a:rPr lang="fr-FR" sz="1400" dirty="0" smtClean="0"/>
              <a:t> </a:t>
            </a:r>
            <a:endParaRPr lang="en-US" sz="2400" dirty="0" smtClean="0"/>
          </a:p>
          <a:p>
            <a:endParaRPr lang="fr-FR" sz="2400" dirty="0" smtClean="0"/>
          </a:p>
          <a:p>
            <a:endParaRPr lang="en-US" sz="2400" dirty="0" smtClean="0"/>
          </a:p>
          <a:p>
            <a:r>
              <a:rPr lang="fr-FR" dirty="0" smtClean="0"/>
              <a:t>                                                 </a:t>
            </a:r>
            <a:endParaRPr lang="fr-FR" dirty="0"/>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71600" y="1447800"/>
            <a:ext cx="3352800" cy="609600"/>
          </a:xfrm>
          <a:prstGeom prst="rect">
            <a:avLst/>
          </a:prstGeom>
          <a:noFill/>
        </p:spPr>
      </p:pic>
      <p:sp>
        <p:nvSpPr>
          <p:cNvPr id="29699" name="Rectangle 3"/>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970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9702"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67200" y="2667000"/>
            <a:ext cx="3028950" cy="847725"/>
          </a:xfrm>
          <a:prstGeom prst="rect">
            <a:avLst/>
          </a:prstGeom>
          <a:noFill/>
        </p:spPr>
      </p:pic>
      <p:sp>
        <p:nvSpPr>
          <p:cNvPr id="29704" name="Rectangle 8"/>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70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9705"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43000" y="2590800"/>
            <a:ext cx="2667000" cy="914400"/>
          </a:xfrm>
          <a:prstGeom prst="rect">
            <a:avLst/>
          </a:prstGeom>
          <a:noFill/>
        </p:spPr>
      </p:pic>
      <p:sp>
        <p:nvSpPr>
          <p:cNvPr id="29708" name="Rectangle 12"/>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9707"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400800" y="4038600"/>
            <a:ext cx="1524000" cy="685800"/>
          </a:xfrm>
          <a:prstGeom prst="rect">
            <a:avLst/>
          </a:prstGeom>
          <a:noFill/>
        </p:spPr>
      </p:pic>
      <p:sp>
        <p:nvSpPr>
          <p:cNvPr id="29709" name="Rectangle 13"/>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9710" name="Picture 1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257800" y="5029200"/>
            <a:ext cx="159327" cy="350520"/>
          </a:xfrm>
          <a:prstGeom prst="rect">
            <a:avLst/>
          </a:prstGeom>
          <a:noFill/>
        </p:spPr>
      </p:pic>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481"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800600" y="5029200"/>
            <a:ext cx="152400" cy="350520"/>
          </a:xfrm>
          <a:prstGeom prst="rect">
            <a:avLst/>
          </a:prstGeom>
          <a:noFill/>
        </p:spPr>
      </p:pic>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554502"/>
          </a:xfrm>
        </p:spPr>
        <p:txBody>
          <a:bodyPr>
            <a:normAutofit fontScale="90000"/>
          </a:bodyPr>
          <a:lstStyle/>
          <a:p>
            <a:r>
              <a:rPr lang="fr-FR" dirty="0" smtClean="0"/>
              <a:t>Méthodologie (suite)</a:t>
            </a:r>
            <a:endParaRPr lang="fr-FR" dirty="0"/>
          </a:p>
        </p:txBody>
      </p:sp>
      <p:sp>
        <p:nvSpPr>
          <p:cNvPr id="3" name="Sous-titre 2"/>
          <p:cNvSpPr>
            <a:spLocks noGrp="1"/>
          </p:cNvSpPr>
          <p:nvPr>
            <p:ph type="subTitle" idx="1"/>
          </p:nvPr>
        </p:nvSpPr>
        <p:spPr>
          <a:xfrm>
            <a:off x="1143000" y="1219200"/>
            <a:ext cx="7772400" cy="4495800"/>
          </a:xfrm>
        </p:spPr>
        <p:txBody>
          <a:bodyPr>
            <a:normAutofit/>
          </a:bodyPr>
          <a:lstStyle/>
          <a:p>
            <a:r>
              <a:rPr lang="fr-FR" b="1" i="1" dirty="0" smtClean="0"/>
              <a:t>Etapes de validation du modèle</a:t>
            </a:r>
          </a:p>
          <a:p>
            <a:pPr>
              <a:buFont typeface="Wingdings" pitchFamily="2" charset="2"/>
              <a:buChar char="q"/>
            </a:pPr>
            <a:r>
              <a:rPr lang="fr-FR" i="1" dirty="0" smtClean="0"/>
              <a:t>Test de nullité individuelle des coefficients :Test de Wald</a:t>
            </a:r>
            <a:endParaRPr lang="en-US" dirty="0" smtClean="0"/>
          </a:p>
          <a:p>
            <a:pPr>
              <a:buFont typeface="Wingdings" pitchFamily="2" charset="2"/>
              <a:buChar char="q"/>
            </a:pPr>
            <a:r>
              <a:rPr lang="fr-FR" i="1" dirty="0" smtClean="0"/>
              <a:t>Test de nullité globale des paramètres : Test du rapport de vraisemblance</a:t>
            </a:r>
            <a:endParaRPr lang="en-US" i="1" dirty="0" smtClean="0"/>
          </a:p>
          <a:p>
            <a:pPr lvl="0">
              <a:buFont typeface="Wingdings" pitchFamily="2" charset="2"/>
              <a:buChar char="q"/>
            </a:pPr>
            <a:r>
              <a:rPr lang="en-US" i="1" dirty="0" smtClean="0"/>
              <a:t>Test d’ajustement: Test de Hosmer-Lemeshow </a:t>
            </a:r>
          </a:p>
          <a:p>
            <a:pPr lvl="0">
              <a:buFont typeface="Wingdings" pitchFamily="2" charset="2"/>
              <a:buChar char="q"/>
            </a:pPr>
            <a:r>
              <a:rPr lang="en-US" i="1" dirty="0" smtClean="0"/>
              <a:t>Capacité prédictive du modèle</a:t>
            </a:r>
          </a:p>
          <a:p>
            <a:endParaRPr lang="en-US" dirty="0" smtClean="0"/>
          </a:p>
          <a:p>
            <a:r>
              <a:rPr lang="fr-FR" dirty="0" smtClean="0"/>
              <a:t> </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66800" y="359898"/>
            <a:ext cx="7772400" cy="554502"/>
          </a:xfrm>
        </p:spPr>
        <p:txBody>
          <a:bodyPr>
            <a:noAutofit/>
          </a:bodyPr>
          <a:lstStyle/>
          <a:p>
            <a:r>
              <a:rPr lang="fr-FR" sz="3200" dirty="0" smtClean="0"/>
              <a:t>Présentation des principaux résultats</a:t>
            </a:r>
            <a:endParaRPr lang="fr-FR" sz="3200" dirty="0"/>
          </a:p>
        </p:txBody>
      </p:sp>
      <p:sp>
        <p:nvSpPr>
          <p:cNvPr id="3" name="Sous-titre 2"/>
          <p:cNvSpPr>
            <a:spLocks noGrp="1"/>
          </p:cNvSpPr>
          <p:nvPr>
            <p:ph type="subTitle" idx="1"/>
          </p:nvPr>
        </p:nvSpPr>
        <p:spPr>
          <a:xfrm>
            <a:off x="1066800" y="1143000"/>
            <a:ext cx="7772400" cy="5410200"/>
          </a:xfrm>
          <a:ln>
            <a:solidFill>
              <a:schemeClr val="accent3">
                <a:lumMod val="60000"/>
                <a:lumOff val="40000"/>
              </a:schemeClr>
            </a:solidFill>
          </a:ln>
        </p:spPr>
        <p:txBody>
          <a:bodyPr/>
          <a:lstStyle/>
          <a:p>
            <a:r>
              <a:rPr lang="fr-FR" sz="1800" dirty="0" smtClean="0"/>
              <a:t>Tableau 7 Répartition des ménages selon le </a:t>
            </a:r>
            <a:r>
              <a:rPr lang="fr-FR" sz="1800" dirty="0" smtClean="0">
                <a:solidFill>
                  <a:schemeClr val="accent3">
                    <a:lumMod val="60000"/>
                    <a:lumOff val="40000"/>
                  </a:schemeClr>
                </a:solidFill>
              </a:rPr>
              <a:t>nombre d’enfants </a:t>
            </a:r>
            <a:r>
              <a:rPr lang="fr-FR" sz="1800" dirty="0" smtClean="0"/>
              <a:t>répertoriés et la commune de résidence</a:t>
            </a:r>
            <a:endParaRPr lang="en-US" sz="1800" dirty="0" smtClean="0"/>
          </a:p>
          <a:p>
            <a:endParaRPr lang="fr-FR" dirty="0"/>
          </a:p>
        </p:txBody>
      </p:sp>
      <p:graphicFrame>
        <p:nvGraphicFramePr>
          <p:cNvPr id="4" name="Tableau 3"/>
          <p:cNvGraphicFramePr>
            <a:graphicFrameLocks noGrp="1"/>
          </p:cNvGraphicFramePr>
          <p:nvPr/>
        </p:nvGraphicFramePr>
        <p:xfrm>
          <a:off x="1066800" y="1981200"/>
          <a:ext cx="7772400" cy="3361284"/>
        </p:xfrm>
        <a:graphic>
          <a:graphicData uri="http://schemas.openxmlformats.org/drawingml/2006/table">
            <a:tbl>
              <a:tblPr firstRow="1" bandRow="1">
                <a:tableStyleId>{7DF18680-E054-41AD-8BC1-D1AEF772440D}</a:tableStyleId>
              </a:tblPr>
              <a:tblGrid>
                <a:gridCol w="1525715"/>
                <a:gridCol w="1307756"/>
                <a:gridCol w="1395661"/>
                <a:gridCol w="885817"/>
                <a:gridCol w="885817"/>
                <a:gridCol w="885817"/>
                <a:gridCol w="885817"/>
              </a:tblGrid>
              <a:tr h="453569">
                <a:tc rowSpan="2">
                  <a:txBody>
                    <a:bodyPr/>
                    <a:lstStyle/>
                    <a:p>
                      <a:pPr marL="0" marR="0">
                        <a:lnSpc>
                          <a:spcPct val="115000"/>
                        </a:lnSpc>
                        <a:spcBef>
                          <a:spcPts val="0"/>
                        </a:spcBef>
                        <a:spcAft>
                          <a:spcPts val="0"/>
                        </a:spcAft>
                      </a:pPr>
                      <a:r>
                        <a:rPr lang="en-US" sz="1400" dirty="0" smtClean="0"/>
                        <a:t>Nombre d’enfants </a:t>
                      </a:r>
                      <a:r>
                        <a:rPr lang="en-US" sz="1400" dirty="0" err="1" smtClean="0"/>
                        <a:t>dans</a:t>
                      </a:r>
                      <a:r>
                        <a:rPr lang="en-US" sz="1400" dirty="0" smtClean="0"/>
                        <a:t> le ménage</a:t>
                      </a:r>
                      <a:endParaRPr lang="en-US" sz="1400" dirty="0">
                        <a:latin typeface="Calibri"/>
                        <a:ea typeface="MS Mincho"/>
                        <a:cs typeface="Times New Roman"/>
                      </a:endParaRPr>
                    </a:p>
                  </a:txBody>
                  <a:tcPr marL="68580" marR="68580" marT="0" marB="0"/>
                </a:tc>
                <a:tc gridSpan="2">
                  <a:txBody>
                    <a:bodyPr/>
                    <a:lstStyle/>
                    <a:p>
                      <a:pPr marL="0" marR="0" algn="ctr">
                        <a:lnSpc>
                          <a:spcPct val="115000"/>
                        </a:lnSpc>
                        <a:spcBef>
                          <a:spcPts val="0"/>
                        </a:spcBef>
                        <a:spcAft>
                          <a:spcPts val="0"/>
                        </a:spcAft>
                      </a:pPr>
                      <a:r>
                        <a:rPr lang="fr-FR" sz="1400" dirty="0"/>
                        <a:t>Miragoâne</a:t>
                      </a:r>
                      <a:endParaRPr lang="en-US" sz="1400" dirty="0">
                        <a:latin typeface="Calibri"/>
                        <a:ea typeface="MS Mincho"/>
                        <a:cs typeface="Times New Roman"/>
                      </a:endParaRPr>
                    </a:p>
                  </a:txBody>
                  <a:tcPr marL="68580" marR="68580" marT="0" marB="0"/>
                </a:tc>
                <a:tc hMerge="1">
                  <a:txBody>
                    <a:bodyPr/>
                    <a:lstStyle/>
                    <a:p>
                      <a:endParaRPr lang="fr-FR"/>
                    </a:p>
                  </a:txBody>
                  <a:tcPr/>
                </a:tc>
                <a:tc gridSpan="2">
                  <a:txBody>
                    <a:bodyPr/>
                    <a:lstStyle/>
                    <a:p>
                      <a:pPr marL="0" marR="0" algn="ctr">
                        <a:lnSpc>
                          <a:spcPct val="115000"/>
                        </a:lnSpc>
                        <a:spcBef>
                          <a:spcPts val="0"/>
                        </a:spcBef>
                        <a:spcAft>
                          <a:spcPts val="0"/>
                        </a:spcAft>
                      </a:pPr>
                      <a:r>
                        <a:rPr lang="fr-FR" sz="1400"/>
                        <a:t>Arnaud</a:t>
                      </a:r>
                      <a:endParaRPr lang="en-US" sz="1400">
                        <a:latin typeface="Calibri"/>
                        <a:ea typeface="MS Mincho"/>
                        <a:cs typeface="Times New Roman"/>
                      </a:endParaRPr>
                    </a:p>
                  </a:txBody>
                  <a:tcPr marL="68580" marR="68580" marT="0" marB="0"/>
                </a:tc>
                <a:tc hMerge="1">
                  <a:txBody>
                    <a:bodyPr/>
                    <a:lstStyle/>
                    <a:p>
                      <a:endParaRPr lang="fr-FR"/>
                    </a:p>
                  </a:txBody>
                  <a:tcPr/>
                </a:tc>
                <a:tc gridSpan="2">
                  <a:txBody>
                    <a:bodyPr/>
                    <a:lstStyle/>
                    <a:p>
                      <a:pPr marL="0" marR="0" algn="ctr">
                        <a:lnSpc>
                          <a:spcPct val="115000"/>
                        </a:lnSpc>
                        <a:spcBef>
                          <a:spcPts val="0"/>
                        </a:spcBef>
                        <a:spcAft>
                          <a:spcPts val="0"/>
                        </a:spcAft>
                      </a:pPr>
                      <a:r>
                        <a:rPr lang="fr-FR" sz="1400"/>
                        <a:t>Total</a:t>
                      </a:r>
                      <a:endParaRPr lang="en-US" sz="1400">
                        <a:latin typeface="Calibri"/>
                        <a:ea typeface="MS Mincho"/>
                        <a:cs typeface="Times New Roman"/>
                      </a:endParaRPr>
                    </a:p>
                  </a:txBody>
                  <a:tcPr marL="68580" marR="68580" marT="0" marB="0"/>
                </a:tc>
                <a:tc hMerge="1">
                  <a:txBody>
                    <a:bodyPr/>
                    <a:lstStyle/>
                    <a:p>
                      <a:endParaRPr lang="fr-FR"/>
                    </a:p>
                  </a:txBody>
                  <a:tcPr/>
                </a:tc>
              </a:tr>
              <a:tr h="691066">
                <a:tc vMerge="1">
                  <a:txBody>
                    <a:bodyPr/>
                    <a:lstStyle/>
                    <a:p>
                      <a:endParaRPr lang="fr-FR"/>
                    </a:p>
                  </a:txBody>
                  <a:tcPr/>
                </a:tc>
                <a:tc>
                  <a:txBody>
                    <a:bodyPr/>
                    <a:lstStyle/>
                    <a:p>
                      <a:pPr marL="0" marR="0" algn="ctr">
                        <a:lnSpc>
                          <a:spcPct val="115000"/>
                        </a:lnSpc>
                        <a:spcBef>
                          <a:spcPts val="0"/>
                        </a:spcBef>
                        <a:spcAft>
                          <a:spcPts val="0"/>
                        </a:spcAft>
                      </a:pPr>
                      <a:r>
                        <a:rPr lang="fr-FR" sz="1400" dirty="0"/>
                        <a:t>Nombre de ménages</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effectif</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Nbre de ménages</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effectif</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Nbre de ménages</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Effectif</a:t>
                      </a:r>
                      <a:endParaRPr lang="en-US" sz="1400" dirty="0">
                        <a:latin typeface="Calibri"/>
                        <a:ea typeface="MS Mincho"/>
                        <a:cs typeface="Times New Roman"/>
                      </a:endParaRPr>
                    </a:p>
                  </a:txBody>
                  <a:tcPr marL="68580" marR="68580" marT="0" marB="0"/>
                </a:tc>
              </a:tr>
              <a:tr h="379365">
                <a:tc>
                  <a:txBody>
                    <a:bodyPr/>
                    <a:lstStyle/>
                    <a:p>
                      <a:pPr marL="0" marR="0">
                        <a:lnSpc>
                          <a:spcPct val="115000"/>
                        </a:lnSpc>
                        <a:spcBef>
                          <a:spcPts val="0"/>
                        </a:spcBef>
                        <a:spcAft>
                          <a:spcPts val="0"/>
                        </a:spcAft>
                      </a:pPr>
                      <a:r>
                        <a:rPr lang="fr-FR" sz="1800" b="1" dirty="0"/>
                        <a:t>1 enfant</a:t>
                      </a:r>
                      <a:endParaRPr lang="en-US" sz="1800" b="1"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158</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158</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25</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25</a:t>
                      </a:r>
                      <a:endParaRPr lang="en-US" sz="1400">
                        <a:latin typeface="Calibri"/>
                        <a:ea typeface="MS Mincho"/>
                        <a:cs typeface="Times New Roman"/>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2400" b="1" kern="1200" dirty="0">
                          <a:solidFill>
                            <a:schemeClr val="dk1"/>
                          </a:solidFill>
                          <a:latin typeface="+mn-lt"/>
                          <a:ea typeface="+mn-ea"/>
                          <a:cs typeface="+mn-cs"/>
                        </a:rPr>
                        <a:t>183</a:t>
                      </a:r>
                      <a:endParaRPr kumimoji="0" lang="en-US" sz="2400" b="1" kern="1200" dirty="0">
                        <a:solidFill>
                          <a:schemeClr val="dk1"/>
                        </a:solidFill>
                        <a:latin typeface="+mn-lt"/>
                        <a:ea typeface="+mn-ea"/>
                        <a:cs typeface="+mn-cs"/>
                      </a:endParaRPr>
                    </a:p>
                  </a:txBody>
                  <a:tcPr marL="68580" marR="68580" marT="0" marB="0"/>
                </a:tc>
                <a:tc>
                  <a:txBody>
                    <a:bodyPr/>
                    <a:lstStyle/>
                    <a:p>
                      <a:pPr marL="0" marR="0" algn="ctr">
                        <a:lnSpc>
                          <a:spcPct val="115000"/>
                        </a:lnSpc>
                        <a:spcBef>
                          <a:spcPts val="0"/>
                        </a:spcBef>
                        <a:spcAft>
                          <a:spcPts val="0"/>
                        </a:spcAft>
                      </a:pPr>
                      <a:r>
                        <a:rPr lang="fr-FR" sz="1400" dirty="0"/>
                        <a:t>183</a:t>
                      </a:r>
                      <a:endParaRPr lang="en-US" sz="1400" dirty="0">
                        <a:latin typeface="Calibri"/>
                        <a:ea typeface="MS Mincho"/>
                        <a:cs typeface="Times New Roman"/>
                      </a:endParaRPr>
                    </a:p>
                  </a:txBody>
                  <a:tcPr marL="68580" marR="68580" marT="0" marB="0"/>
                </a:tc>
              </a:tr>
              <a:tr h="457200">
                <a:tc>
                  <a:txBody>
                    <a:bodyPr/>
                    <a:lstStyle/>
                    <a:p>
                      <a:pPr marL="0" marR="0">
                        <a:lnSpc>
                          <a:spcPct val="115000"/>
                        </a:lnSpc>
                        <a:spcBef>
                          <a:spcPts val="0"/>
                        </a:spcBef>
                        <a:spcAft>
                          <a:spcPts val="0"/>
                        </a:spcAft>
                      </a:pPr>
                      <a:r>
                        <a:rPr lang="fr-FR" sz="1800" b="1" dirty="0"/>
                        <a:t>2 enfants</a:t>
                      </a:r>
                      <a:endParaRPr lang="en-US" sz="1800" b="1"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45</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90</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3</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6</a:t>
                      </a:r>
                      <a:endParaRPr lang="en-US" sz="1400" dirty="0">
                        <a:latin typeface="Calibri"/>
                        <a:ea typeface="MS Mincho"/>
                        <a:cs typeface="Times New Roman"/>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2400" b="1" kern="1200" dirty="0">
                          <a:solidFill>
                            <a:schemeClr val="dk1"/>
                          </a:solidFill>
                          <a:latin typeface="+mn-lt"/>
                          <a:ea typeface="+mn-ea"/>
                          <a:cs typeface="+mn-cs"/>
                        </a:rPr>
                        <a:t>48</a:t>
                      </a:r>
                      <a:endParaRPr kumimoji="0" lang="en-US" sz="2400" b="1" kern="1200" dirty="0">
                        <a:solidFill>
                          <a:schemeClr val="dk1"/>
                        </a:solidFill>
                        <a:latin typeface="+mn-lt"/>
                        <a:ea typeface="+mn-ea"/>
                        <a:cs typeface="+mn-cs"/>
                      </a:endParaRPr>
                    </a:p>
                  </a:txBody>
                  <a:tcPr marL="68580" marR="68580" marT="0" marB="0"/>
                </a:tc>
                <a:tc>
                  <a:txBody>
                    <a:bodyPr/>
                    <a:lstStyle/>
                    <a:p>
                      <a:pPr marL="0" marR="0" algn="ctr">
                        <a:lnSpc>
                          <a:spcPct val="115000"/>
                        </a:lnSpc>
                        <a:spcBef>
                          <a:spcPts val="0"/>
                        </a:spcBef>
                        <a:spcAft>
                          <a:spcPts val="0"/>
                        </a:spcAft>
                      </a:pPr>
                      <a:r>
                        <a:rPr lang="fr-FR" sz="1400"/>
                        <a:t>96</a:t>
                      </a:r>
                      <a:endParaRPr lang="en-US" sz="1400">
                        <a:latin typeface="Calibri"/>
                        <a:ea typeface="MS Mincho"/>
                        <a:cs typeface="Times New Roman"/>
                      </a:endParaRPr>
                    </a:p>
                  </a:txBody>
                  <a:tcPr marL="68580" marR="68580" marT="0" marB="0"/>
                </a:tc>
              </a:tr>
              <a:tr h="381000">
                <a:tc>
                  <a:txBody>
                    <a:bodyPr/>
                    <a:lstStyle/>
                    <a:p>
                      <a:pPr marL="0" marR="0">
                        <a:lnSpc>
                          <a:spcPct val="115000"/>
                        </a:lnSpc>
                        <a:spcBef>
                          <a:spcPts val="0"/>
                        </a:spcBef>
                        <a:spcAft>
                          <a:spcPts val="0"/>
                        </a:spcAft>
                      </a:pPr>
                      <a:r>
                        <a:rPr lang="fr-FR" sz="1800" b="1" dirty="0"/>
                        <a:t>3 enfants</a:t>
                      </a:r>
                      <a:endParaRPr lang="en-US" sz="1800" b="1"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6</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18</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1</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3</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7</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21</a:t>
                      </a:r>
                      <a:endParaRPr lang="en-US" sz="1400">
                        <a:latin typeface="Calibri"/>
                        <a:ea typeface="MS Mincho"/>
                        <a:cs typeface="Times New Roman"/>
                      </a:endParaRPr>
                    </a:p>
                  </a:txBody>
                  <a:tcPr marL="68580" marR="68580" marT="0" marB="0"/>
                </a:tc>
              </a:tr>
              <a:tr h="381000">
                <a:tc>
                  <a:txBody>
                    <a:bodyPr/>
                    <a:lstStyle/>
                    <a:p>
                      <a:pPr marL="0" marR="0">
                        <a:lnSpc>
                          <a:spcPct val="115000"/>
                        </a:lnSpc>
                        <a:spcBef>
                          <a:spcPts val="0"/>
                        </a:spcBef>
                        <a:spcAft>
                          <a:spcPts val="0"/>
                        </a:spcAft>
                      </a:pPr>
                      <a:r>
                        <a:rPr lang="fr-FR" sz="1800" b="1" dirty="0"/>
                        <a:t>4 enfants</a:t>
                      </a:r>
                      <a:endParaRPr lang="en-US" sz="1800" b="1"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2</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8</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0</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0</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2</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8</a:t>
                      </a:r>
                      <a:endParaRPr lang="en-US" sz="1400">
                        <a:latin typeface="Calibri"/>
                        <a:ea typeface="MS Mincho"/>
                        <a:cs typeface="Times New Roman"/>
                      </a:endParaRPr>
                    </a:p>
                  </a:txBody>
                  <a:tcPr marL="68580" marR="68580" marT="0" marB="0"/>
                </a:tc>
              </a:tr>
              <a:tr h="609273">
                <a:tc>
                  <a:txBody>
                    <a:bodyPr/>
                    <a:lstStyle/>
                    <a:p>
                      <a:pPr marL="0" marR="0">
                        <a:lnSpc>
                          <a:spcPct val="115000"/>
                        </a:lnSpc>
                        <a:spcBef>
                          <a:spcPts val="0"/>
                        </a:spcBef>
                        <a:spcAft>
                          <a:spcPts val="0"/>
                        </a:spcAft>
                      </a:pPr>
                      <a:r>
                        <a:rPr lang="fr-FR" sz="1400" dirty="0"/>
                        <a:t>Total</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211</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274</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29</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a:t>34</a:t>
                      </a:r>
                      <a:endParaRPr lang="en-US" sz="140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1400" dirty="0"/>
                        <a:t>240</a:t>
                      </a:r>
                      <a:endParaRPr lang="en-US" sz="1400" dirty="0">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fr-FR" sz="2400" b="1" dirty="0"/>
                        <a:t>308</a:t>
                      </a:r>
                      <a:endParaRPr lang="en-US" sz="2400" b="1" dirty="0">
                        <a:latin typeface="Calibri"/>
                        <a:ea typeface="MS Mincho"/>
                        <a:cs typeface="Times New Roman"/>
                      </a:endParaRPr>
                    </a:p>
                  </a:txBody>
                  <a:tcPr marL="68580" marR="68580" marT="0" marB="0"/>
                </a:tc>
              </a:tr>
            </a:tbl>
          </a:graphicData>
        </a:graphic>
      </p:graphicFrame>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accent3">
                <a:lumMod val="60000"/>
                <a:lumOff val="40000"/>
              </a:schemeClr>
            </a:solidFill>
          </a:ln>
        </p:spPr>
        <p:txBody>
          <a:bodyPr>
            <a:normAutofit/>
          </a:bodyPr>
          <a:lstStyle/>
          <a:p>
            <a:r>
              <a:rPr lang="fr-FR" sz="2000" dirty="0" smtClean="0"/>
              <a:t>Tableau 8 Répartition des ménages selon le statut vaccinal des enfants et la </a:t>
            </a:r>
            <a:r>
              <a:rPr lang="fr-FR" sz="2000" dirty="0" smtClean="0">
                <a:solidFill>
                  <a:schemeClr val="accent3">
                    <a:lumMod val="60000"/>
                    <a:lumOff val="40000"/>
                  </a:schemeClr>
                </a:solidFill>
              </a:rPr>
              <a:t>commune de résidence</a:t>
            </a:r>
            <a:r>
              <a:rPr lang="en-US" sz="1400" dirty="0" smtClean="0"/>
              <a:t/>
            </a:r>
            <a:br>
              <a:rPr lang="en-US" sz="1400" dirty="0" smtClean="0"/>
            </a:br>
            <a:endParaRPr lang="fr-FR" sz="1400" dirty="0"/>
          </a:p>
        </p:txBody>
      </p:sp>
      <p:sp>
        <p:nvSpPr>
          <p:cNvPr id="6" name="Espace réservé du contenu 5"/>
          <p:cNvSpPr>
            <a:spLocks noGrp="1"/>
          </p:cNvSpPr>
          <p:nvPr>
            <p:ph idx="1"/>
          </p:nvPr>
        </p:nvSpPr>
        <p:spPr>
          <a:xfrm>
            <a:off x="1066800" y="3352800"/>
            <a:ext cx="7498080" cy="3276600"/>
          </a:xfrm>
        </p:spPr>
        <p:txBody>
          <a:bodyPr/>
          <a:lstStyle/>
          <a:p>
            <a:pPr algn="just">
              <a:buNone/>
            </a:pPr>
            <a:r>
              <a:rPr lang="fr-FR" sz="1800" dirty="0" smtClean="0">
                <a:solidFill>
                  <a:schemeClr val="tx2">
                    <a:shade val="30000"/>
                    <a:satMod val="150000"/>
                  </a:schemeClr>
                </a:solidFill>
              </a:rPr>
              <a:t>Tableau </a:t>
            </a:r>
            <a:r>
              <a:rPr lang="fr-FR" sz="1800" dirty="0" smtClean="0">
                <a:solidFill>
                  <a:schemeClr val="tx2">
                    <a:shade val="30000"/>
                    <a:satMod val="150000"/>
                  </a:schemeClr>
                </a:solidFill>
              </a:rPr>
              <a:t>9 Répartition des personnes responsables des enfants selon le </a:t>
            </a:r>
            <a:r>
              <a:rPr lang="fr-FR" sz="1800" dirty="0" smtClean="0">
                <a:solidFill>
                  <a:schemeClr val="accent3">
                    <a:lumMod val="60000"/>
                    <a:lumOff val="40000"/>
                  </a:schemeClr>
                </a:solidFill>
              </a:rPr>
              <a:t>lien de parenté </a:t>
            </a:r>
            <a:r>
              <a:rPr lang="fr-FR" sz="1800" dirty="0" smtClean="0">
                <a:solidFill>
                  <a:schemeClr val="tx2">
                    <a:shade val="30000"/>
                    <a:satMod val="150000"/>
                  </a:schemeClr>
                </a:solidFill>
              </a:rPr>
              <a:t>et le statut vaccinal de l’enfant  </a:t>
            </a:r>
            <a:endParaRPr lang="en-US" sz="1800" dirty="0" smtClean="0">
              <a:solidFill>
                <a:schemeClr val="tx2">
                  <a:shade val="30000"/>
                  <a:satMod val="150000"/>
                </a:schemeClr>
              </a:solidFill>
            </a:endParaRPr>
          </a:p>
          <a:p>
            <a:pPr>
              <a:buNone/>
            </a:pPr>
            <a:endParaRPr lang="fr-FR" dirty="0"/>
          </a:p>
        </p:txBody>
      </p:sp>
      <p:graphicFrame>
        <p:nvGraphicFramePr>
          <p:cNvPr id="5" name="Tableau 4"/>
          <p:cNvGraphicFramePr>
            <a:graphicFrameLocks noGrp="1"/>
          </p:cNvGraphicFramePr>
          <p:nvPr/>
        </p:nvGraphicFramePr>
        <p:xfrm>
          <a:off x="1066800" y="1219200"/>
          <a:ext cx="7653744" cy="2068143"/>
        </p:xfrm>
        <a:graphic>
          <a:graphicData uri="http://schemas.openxmlformats.org/drawingml/2006/table">
            <a:tbl>
              <a:tblPr firstRow="1" bandRow="1">
                <a:tableStyleId>{7DF18680-E054-41AD-8BC1-D1AEF772440D}</a:tableStyleId>
              </a:tblPr>
              <a:tblGrid>
                <a:gridCol w="1775460"/>
                <a:gridCol w="979714"/>
                <a:gridCol w="979714"/>
                <a:gridCol w="979714"/>
                <a:gridCol w="979714"/>
                <a:gridCol w="979714"/>
                <a:gridCol w="979714"/>
              </a:tblGrid>
              <a:tr h="697511">
                <a:tc>
                  <a:txBody>
                    <a:bodyPr/>
                    <a:lstStyle/>
                    <a:p>
                      <a:pPr marL="0" marR="0" algn="l">
                        <a:lnSpc>
                          <a:spcPct val="115000"/>
                        </a:lnSpc>
                        <a:spcBef>
                          <a:spcPts val="0"/>
                        </a:spcBef>
                        <a:spcAft>
                          <a:spcPts val="0"/>
                        </a:spcAft>
                      </a:pPr>
                      <a:r>
                        <a:rPr lang="fr-FR" dirty="0"/>
                        <a:t>Statut vaccinal</a:t>
                      </a:r>
                      <a:endParaRPr lang="en-US" dirty="0"/>
                    </a:p>
                  </a:txBody>
                  <a:tcPr marL="68580" marR="68580" marT="0" marB="0"/>
                </a:tc>
                <a:tc gridSpan="2">
                  <a:txBody>
                    <a:bodyPr/>
                    <a:lstStyle/>
                    <a:p>
                      <a:pPr marL="0" marR="0" algn="ctr">
                        <a:lnSpc>
                          <a:spcPct val="115000"/>
                        </a:lnSpc>
                        <a:spcBef>
                          <a:spcPts val="0"/>
                        </a:spcBef>
                        <a:spcAft>
                          <a:spcPts val="0"/>
                        </a:spcAft>
                      </a:pPr>
                      <a:r>
                        <a:rPr lang="fr-FR" dirty="0"/>
                        <a:t>Miragoâne</a:t>
                      </a:r>
                      <a:endParaRPr lang="en-US" dirty="0"/>
                    </a:p>
                    <a:p>
                      <a:pPr marL="0" marR="0" algn="ctr">
                        <a:lnSpc>
                          <a:spcPct val="115000"/>
                        </a:lnSpc>
                        <a:spcBef>
                          <a:spcPts val="0"/>
                        </a:spcBef>
                        <a:spcAft>
                          <a:spcPts val="0"/>
                        </a:spcAft>
                      </a:pPr>
                      <a:r>
                        <a:rPr lang="fr-FR" dirty="0"/>
                        <a:t>      </a:t>
                      </a:r>
                      <a:endParaRPr lang="en-US" dirty="0"/>
                    </a:p>
                  </a:txBody>
                  <a:tcPr marL="68580" marR="68580" marT="0" marB="0"/>
                </a:tc>
                <a:tc hMerge="1">
                  <a:txBody>
                    <a:bodyPr/>
                    <a:lstStyle/>
                    <a:p>
                      <a:endParaRPr lang="fr-FR"/>
                    </a:p>
                  </a:txBody>
                  <a:tcPr/>
                </a:tc>
                <a:tc gridSpan="2">
                  <a:txBody>
                    <a:bodyPr/>
                    <a:lstStyle/>
                    <a:p>
                      <a:pPr marL="0" marR="0" algn="ctr">
                        <a:lnSpc>
                          <a:spcPct val="115000"/>
                        </a:lnSpc>
                        <a:spcBef>
                          <a:spcPts val="0"/>
                        </a:spcBef>
                        <a:spcAft>
                          <a:spcPts val="0"/>
                        </a:spcAft>
                      </a:pPr>
                      <a:r>
                        <a:rPr lang="fr-FR"/>
                        <a:t>Arnaud</a:t>
                      </a:r>
                      <a:endParaRPr lang="en-US"/>
                    </a:p>
                  </a:txBody>
                  <a:tcPr marL="68580" marR="68580" marT="0" marB="0"/>
                </a:tc>
                <a:tc hMerge="1">
                  <a:txBody>
                    <a:bodyPr/>
                    <a:lstStyle/>
                    <a:p>
                      <a:endParaRPr lang="fr-FR"/>
                    </a:p>
                  </a:txBody>
                  <a:tcPr/>
                </a:tc>
                <a:tc gridSpan="2">
                  <a:txBody>
                    <a:bodyPr/>
                    <a:lstStyle/>
                    <a:p>
                      <a:pPr marL="0" marR="0" algn="ctr">
                        <a:lnSpc>
                          <a:spcPct val="115000"/>
                        </a:lnSpc>
                        <a:spcBef>
                          <a:spcPts val="0"/>
                        </a:spcBef>
                        <a:spcAft>
                          <a:spcPts val="0"/>
                        </a:spcAft>
                      </a:pPr>
                      <a:r>
                        <a:rPr lang="fr-FR" dirty="0"/>
                        <a:t>Total</a:t>
                      </a:r>
                      <a:endParaRPr lang="en-US" dirty="0"/>
                    </a:p>
                  </a:txBody>
                  <a:tcPr marL="68580" marR="68580" marT="0" marB="0"/>
                </a:tc>
                <a:tc hMerge="1">
                  <a:txBody>
                    <a:bodyPr/>
                    <a:lstStyle/>
                    <a:p>
                      <a:endParaRPr lang="fr-FR"/>
                    </a:p>
                  </a:txBody>
                  <a:tcPr/>
                </a:tc>
              </a:tr>
              <a:tr h="458875">
                <a:tc>
                  <a:txBody>
                    <a:bodyPr/>
                    <a:lstStyle/>
                    <a:p>
                      <a:pPr marL="0" marR="0" algn="l">
                        <a:lnSpc>
                          <a:spcPct val="115000"/>
                        </a:lnSpc>
                        <a:spcBef>
                          <a:spcPts val="0"/>
                        </a:spcBef>
                        <a:spcAft>
                          <a:spcPts val="0"/>
                        </a:spcAft>
                      </a:pPr>
                      <a:r>
                        <a:rPr lang="fr-FR"/>
                        <a:t>Complet</a:t>
                      </a:r>
                      <a:endParaRPr lang="en-US"/>
                    </a:p>
                  </a:txBody>
                  <a:tcPr marL="68580" marR="68580" marT="0" marB="0"/>
                </a:tc>
                <a:tc>
                  <a:txBody>
                    <a:bodyPr/>
                    <a:lstStyle/>
                    <a:p>
                      <a:pPr marL="0" marR="0" algn="ctr">
                        <a:lnSpc>
                          <a:spcPct val="115000"/>
                        </a:lnSpc>
                        <a:spcBef>
                          <a:spcPts val="0"/>
                        </a:spcBef>
                        <a:spcAft>
                          <a:spcPts val="0"/>
                        </a:spcAft>
                      </a:pPr>
                      <a:r>
                        <a:rPr lang="fr-FR"/>
                        <a:t>95</a:t>
                      </a:r>
                      <a:endParaRPr lang="en-US"/>
                    </a:p>
                  </a:txBody>
                  <a:tcPr marL="68580" marR="68580" marT="0" marB="0"/>
                </a:tc>
                <a:tc>
                  <a:txBody>
                    <a:bodyPr/>
                    <a:lstStyle/>
                    <a:p>
                      <a:pPr marL="0" marR="0" algn="ctr">
                        <a:lnSpc>
                          <a:spcPct val="115000"/>
                        </a:lnSpc>
                        <a:spcBef>
                          <a:spcPts val="0"/>
                        </a:spcBef>
                        <a:spcAft>
                          <a:spcPts val="0"/>
                        </a:spcAft>
                      </a:pPr>
                      <a:r>
                        <a:rPr lang="fr-FR" dirty="0"/>
                        <a:t>45 %</a:t>
                      </a:r>
                      <a:endParaRPr lang="en-US" dirty="0"/>
                    </a:p>
                  </a:txBody>
                  <a:tcPr marL="68580" marR="68580" marT="0" marB="0"/>
                </a:tc>
                <a:tc>
                  <a:txBody>
                    <a:bodyPr/>
                    <a:lstStyle/>
                    <a:p>
                      <a:pPr marL="0" marR="0" algn="ctr">
                        <a:lnSpc>
                          <a:spcPct val="115000"/>
                        </a:lnSpc>
                        <a:spcBef>
                          <a:spcPts val="0"/>
                        </a:spcBef>
                        <a:spcAft>
                          <a:spcPts val="0"/>
                        </a:spcAft>
                      </a:pPr>
                      <a:r>
                        <a:rPr lang="fr-FR"/>
                        <a:t>6</a:t>
                      </a:r>
                      <a:endParaRPr lang="en-US"/>
                    </a:p>
                  </a:txBody>
                  <a:tcPr marL="68580" marR="68580" marT="0" marB="0"/>
                </a:tc>
                <a:tc>
                  <a:txBody>
                    <a:bodyPr/>
                    <a:lstStyle/>
                    <a:p>
                      <a:pPr marL="0" marR="0" algn="ctr">
                        <a:lnSpc>
                          <a:spcPct val="115000"/>
                        </a:lnSpc>
                        <a:spcBef>
                          <a:spcPts val="0"/>
                        </a:spcBef>
                        <a:spcAft>
                          <a:spcPts val="0"/>
                        </a:spcAft>
                      </a:pPr>
                      <a:r>
                        <a:rPr lang="fr-FR"/>
                        <a:t>21 %</a:t>
                      </a:r>
                      <a:endParaRPr lang="en-US"/>
                    </a:p>
                  </a:txBody>
                  <a:tcPr marL="68580" marR="68580" marT="0" marB="0"/>
                </a:tc>
                <a:tc>
                  <a:txBody>
                    <a:bodyPr/>
                    <a:lstStyle/>
                    <a:p>
                      <a:pPr marL="0" marR="0" algn="ctr">
                        <a:lnSpc>
                          <a:spcPct val="115000"/>
                        </a:lnSpc>
                        <a:spcBef>
                          <a:spcPts val="0"/>
                        </a:spcBef>
                        <a:spcAft>
                          <a:spcPts val="0"/>
                        </a:spcAft>
                      </a:pPr>
                      <a:r>
                        <a:rPr lang="fr-FR"/>
                        <a:t>101</a:t>
                      </a:r>
                      <a:endParaRPr lang="en-US"/>
                    </a:p>
                  </a:txBody>
                  <a:tcPr marL="68580" marR="68580" marT="0" marB="0"/>
                </a:tc>
                <a:tc>
                  <a:txBody>
                    <a:bodyPr/>
                    <a:lstStyle/>
                    <a:p>
                      <a:pPr marL="0" marR="0" algn="ctr">
                        <a:lnSpc>
                          <a:spcPct val="115000"/>
                        </a:lnSpc>
                        <a:spcBef>
                          <a:spcPts val="0"/>
                        </a:spcBef>
                        <a:spcAft>
                          <a:spcPts val="0"/>
                        </a:spcAft>
                      </a:pPr>
                      <a:r>
                        <a:rPr lang="fr-FR"/>
                        <a:t>42 %</a:t>
                      </a:r>
                      <a:endParaRPr lang="en-US"/>
                    </a:p>
                  </a:txBody>
                  <a:tcPr marL="68580" marR="68580" marT="0" marB="0"/>
                </a:tc>
              </a:tr>
              <a:tr h="458875">
                <a:tc>
                  <a:txBody>
                    <a:bodyPr/>
                    <a:lstStyle/>
                    <a:p>
                      <a:pPr marL="0" marR="0" algn="l">
                        <a:lnSpc>
                          <a:spcPct val="115000"/>
                        </a:lnSpc>
                        <a:spcBef>
                          <a:spcPts val="0"/>
                        </a:spcBef>
                        <a:spcAft>
                          <a:spcPts val="0"/>
                        </a:spcAft>
                      </a:pPr>
                      <a:r>
                        <a:rPr lang="fr-FR" dirty="0"/>
                        <a:t>Incomplet</a:t>
                      </a:r>
                      <a:endParaRPr lang="en-US" dirty="0"/>
                    </a:p>
                  </a:txBody>
                  <a:tcPr marL="68580" marR="68580" marT="0" marB="0"/>
                </a:tc>
                <a:tc>
                  <a:txBody>
                    <a:bodyPr/>
                    <a:lstStyle/>
                    <a:p>
                      <a:pPr marL="0" marR="0" algn="ctr">
                        <a:lnSpc>
                          <a:spcPct val="115000"/>
                        </a:lnSpc>
                        <a:spcBef>
                          <a:spcPts val="0"/>
                        </a:spcBef>
                        <a:spcAft>
                          <a:spcPts val="0"/>
                        </a:spcAft>
                      </a:pPr>
                      <a:r>
                        <a:rPr lang="fr-FR" dirty="0"/>
                        <a:t>116</a:t>
                      </a:r>
                      <a:endParaRPr lang="en-US" dirty="0"/>
                    </a:p>
                  </a:txBody>
                  <a:tcPr marL="68580" marR="68580" marT="0" marB="0"/>
                </a:tc>
                <a:tc>
                  <a:txBody>
                    <a:bodyPr/>
                    <a:lstStyle/>
                    <a:p>
                      <a:pPr marL="0" marR="0" algn="ctr">
                        <a:lnSpc>
                          <a:spcPct val="115000"/>
                        </a:lnSpc>
                        <a:spcBef>
                          <a:spcPts val="0"/>
                        </a:spcBef>
                        <a:spcAft>
                          <a:spcPts val="0"/>
                        </a:spcAft>
                      </a:pPr>
                      <a:r>
                        <a:rPr lang="fr-FR" sz="2800" b="1" dirty="0"/>
                        <a:t>55 %</a:t>
                      </a:r>
                      <a:endParaRPr lang="en-US" sz="2800" b="1" dirty="0"/>
                    </a:p>
                  </a:txBody>
                  <a:tcPr marL="68580" marR="68580" marT="0" marB="0"/>
                </a:tc>
                <a:tc>
                  <a:txBody>
                    <a:bodyPr/>
                    <a:lstStyle/>
                    <a:p>
                      <a:pPr marL="0" marR="0" algn="ctr">
                        <a:lnSpc>
                          <a:spcPct val="115000"/>
                        </a:lnSpc>
                        <a:spcBef>
                          <a:spcPts val="0"/>
                        </a:spcBef>
                        <a:spcAft>
                          <a:spcPts val="0"/>
                        </a:spcAft>
                      </a:pPr>
                      <a:r>
                        <a:rPr lang="fr-FR" dirty="0"/>
                        <a:t>23</a:t>
                      </a:r>
                      <a:endParaRPr lang="en-US" dirty="0"/>
                    </a:p>
                  </a:txBody>
                  <a:tcPr marL="68580" marR="68580" marT="0" marB="0"/>
                </a:tc>
                <a:tc>
                  <a:txBody>
                    <a:bodyPr/>
                    <a:lstStyle/>
                    <a:p>
                      <a:pPr marL="0" marR="0" algn="ctr">
                        <a:lnSpc>
                          <a:spcPct val="115000"/>
                        </a:lnSpc>
                        <a:spcBef>
                          <a:spcPts val="0"/>
                        </a:spcBef>
                        <a:spcAft>
                          <a:spcPts val="0"/>
                        </a:spcAft>
                      </a:pPr>
                      <a:r>
                        <a:rPr lang="fr-FR" sz="2800" b="1" dirty="0"/>
                        <a:t>79 %</a:t>
                      </a:r>
                      <a:endParaRPr lang="en-US" sz="2800" b="1" dirty="0"/>
                    </a:p>
                  </a:txBody>
                  <a:tcPr marL="68580" marR="68580" marT="0" marB="0"/>
                </a:tc>
                <a:tc>
                  <a:txBody>
                    <a:bodyPr/>
                    <a:lstStyle/>
                    <a:p>
                      <a:pPr marL="0" marR="0" algn="ctr">
                        <a:lnSpc>
                          <a:spcPct val="115000"/>
                        </a:lnSpc>
                        <a:spcBef>
                          <a:spcPts val="0"/>
                        </a:spcBef>
                        <a:spcAft>
                          <a:spcPts val="0"/>
                        </a:spcAft>
                      </a:pPr>
                      <a:r>
                        <a:rPr lang="fr-FR"/>
                        <a:t>139</a:t>
                      </a:r>
                      <a:endParaRPr lang="en-US"/>
                    </a:p>
                  </a:txBody>
                  <a:tcPr marL="68580" marR="68580" marT="0" marB="0"/>
                </a:tc>
                <a:tc>
                  <a:txBody>
                    <a:bodyPr/>
                    <a:lstStyle/>
                    <a:p>
                      <a:pPr marL="0" marR="0" algn="ctr">
                        <a:lnSpc>
                          <a:spcPct val="115000"/>
                        </a:lnSpc>
                        <a:spcBef>
                          <a:spcPts val="0"/>
                        </a:spcBef>
                        <a:spcAft>
                          <a:spcPts val="0"/>
                        </a:spcAft>
                      </a:pPr>
                      <a:r>
                        <a:rPr lang="fr-FR" sz="2800" b="1" dirty="0"/>
                        <a:t>58 %</a:t>
                      </a:r>
                      <a:endParaRPr lang="en-US" sz="2800" b="1" dirty="0"/>
                    </a:p>
                  </a:txBody>
                  <a:tcPr marL="68580" marR="68580" marT="0" marB="0"/>
                </a:tc>
              </a:tr>
              <a:tr h="289739">
                <a:tc>
                  <a:txBody>
                    <a:bodyPr/>
                    <a:lstStyle/>
                    <a:p>
                      <a:pPr marL="0" marR="0" algn="l">
                        <a:lnSpc>
                          <a:spcPct val="115000"/>
                        </a:lnSpc>
                        <a:spcBef>
                          <a:spcPts val="0"/>
                        </a:spcBef>
                        <a:spcAft>
                          <a:spcPts val="0"/>
                        </a:spcAft>
                      </a:pPr>
                      <a:r>
                        <a:rPr lang="fr-FR"/>
                        <a:t>Total</a:t>
                      </a:r>
                      <a:endParaRPr lang="en-US"/>
                    </a:p>
                  </a:txBody>
                  <a:tcPr marL="68580" marR="68580" marT="0" marB="0"/>
                </a:tc>
                <a:tc>
                  <a:txBody>
                    <a:bodyPr/>
                    <a:lstStyle/>
                    <a:p>
                      <a:pPr marL="0" marR="0" algn="ctr">
                        <a:lnSpc>
                          <a:spcPct val="115000"/>
                        </a:lnSpc>
                        <a:spcBef>
                          <a:spcPts val="0"/>
                        </a:spcBef>
                        <a:spcAft>
                          <a:spcPts val="0"/>
                        </a:spcAft>
                      </a:pPr>
                      <a:r>
                        <a:rPr lang="fr-FR" sz="2400" b="1" dirty="0"/>
                        <a:t>211</a:t>
                      </a:r>
                      <a:endParaRPr lang="en-US" sz="2400" b="1" dirty="0"/>
                    </a:p>
                  </a:txBody>
                  <a:tcPr marL="68580" marR="68580" marT="0" marB="0"/>
                </a:tc>
                <a:tc>
                  <a:txBody>
                    <a:bodyPr/>
                    <a:lstStyle/>
                    <a:p>
                      <a:pPr marL="0" marR="0" algn="ctr">
                        <a:lnSpc>
                          <a:spcPct val="115000"/>
                        </a:lnSpc>
                        <a:spcBef>
                          <a:spcPts val="0"/>
                        </a:spcBef>
                        <a:spcAft>
                          <a:spcPts val="0"/>
                        </a:spcAft>
                      </a:pPr>
                      <a:r>
                        <a:rPr lang="fr-FR"/>
                        <a:t>100 %</a:t>
                      </a:r>
                      <a:endParaRPr lang="en-US"/>
                    </a:p>
                  </a:txBody>
                  <a:tcPr marL="68580" marR="68580" marT="0" marB="0"/>
                </a:tc>
                <a:tc>
                  <a:txBody>
                    <a:bodyPr/>
                    <a:lstStyle/>
                    <a:p>
                      <a:pPr marL="0" marR="0" algn="ctr">
                        <a:lnSpc>
                          <a:spcPct val="115000"/>
                        </a:lnSpc>
                        <a:spcBef>
                          <a:spcPts val="0"/>
                        </a:spcBef>
                        <a:spcAft>
                          <a:spcPts val="0"/>
                        </a:spcAft>
                      </a:pPr>
                      <a:r>
                        <a:rPr lang="fr-FR" sz="2800" b="1" dirty="0"/>
                        <a:t>29</a:t>
                      </a:r>
                      <a:endParaRPr lang="en-US" sz="2800" b="1" dirty="0"/>
                    </a:p>
                  </a:txBody>
                  <a:tcPr marL="68580" marR="68580" marT="0" marB="0"/>
                </a:tc>
                <a:tc>
                  <a:txBody>
                    <a:bodyPr/>
                    <a:lstStyle/>
                    <a:p>
                      <a:pPr marL="0" marR="0" algn="ctr">
                        <a:lnSpc>
                          <a:spcPct val="115000"/>
                        </a:lnSpc>
                        <a:spcBef>
                          <a:spcPts val="0"/>
                        </a:spcBef>
                        <a:spcAft>
                          <a:spcPts val="0"/>
                        </a:spcAft>
                      </a:pPr>
                      <a:r>
                        <a:rPr lang="fr-FR"/>
                        <a:t>100 %</a:t>
                      </a:r>
                      <a:endParaRPr lang="en-US"/>
                    </a:p>
                  </a:txBody>
                  <a:tcPr marL="68580" marR="68580" marT="0" marB="0"/>
                </a:tc>
                <a:tc>
                  <a:txBody>
                    <a:bodyPr/>
                    <a:lstStyle/>
                    <a:p>
                      <a:pPr marL="0" marR="0" algn="ctr">
                        <a:lnSpc>
                          <a:spcPct val="115000"/>
                        </a:lnSpc>
                        <a:spcBef>
                          <a:spcPts val="0"/>
                        </a:spcBef>
                        <a:spcAft>
                          <a:spcPts val="0"/>
                        </a:spcAft>
                      </a:pPr>
                      <a:r>
                        <a:rPr lang="fr-FR"/>
                        <a:t>240</a:t>
                      </a:r>
                      <a:endParaRPr lang="en-US"/>
                    </a:p>
                  </a:txBody>
                  <a:tcPr marL="68580" marR="68580" marT="0" marB="0"/>
                </a:tc>
                <a:tc>
                  <a:txBody>
                    <a:bodyPr/>
                    <a:lstStyle/>
                    <a:p>
                      <a:pPr marL="0" marR="0" algn="ctr">
                        <a:lnSpc>
                          <a:spcPct val="115000"/>
                        </a:lnSpc>
                        <a:spcBef>
                          <a:spcPts val="0"/>
                        </a:spcBef>
                        <a:spcAft>
                          <a:spcPts val="0"/>
                        </a:spcAft>
                      </a:pPr>
                      <a:r>
                        <a:rPr lang="fr-FR" dirty="0"/>
                        <a:t>100%</a:t>
                      </a:r>
                      <a:endParaRPr lang="en-US" dirty="0"/>
                    </a:p>
                  </a:txBody>
                  <a:tcPr marL="68580" marR="68580" marT="0" marB="0"/>
                </a:tc>
              </a:tr>
            </a:tbl>
          </a:graphicData>
        </a:graphic>
      </p:graphicFrame>
      <p:graphicFrame>
        <p:nvGraphicFramePr>
          <p:cNvPr id="7" name="Tableau 6"/>
          <p:cNvGraphicFramePr>
            <a:graphicFrameLocks noGrp="1"/>
          </p:cNvGraphicFramePr>
          <p:nvPr/>
        </p:nvGraphicFramePr>
        <p:xfrm>
          <a:off x="1295400" y="4038600"/>
          <a:ext cx="7315203" cy="2724472"/>
        </p:xfrm>
        <a:graphic>
          <a:graphicData uri="http://schemas.openxmlformats.org/drawingml/2006/table">
            <a:tbl>
              <a:tblPr firstRow="1" bandRow="1">
                <a:tableStyleId>{7DF18680-E054-41AD-8BC1-D1AEF772440D}</a:tableStyleId>
              </a:tblPr>
              <a:tblGrid>
                <a:gridCol w="1045029"/>
                <a:gridCol w="1045029"/>
                <a:gridCol w="1045029"/>
                <a:gridCol w="1045029"/>
                <a:gridCol w="1045029"/>
                <a:gridCol w="1045029"/>
                <a:gridCol w="1045029"/>
              </a:tblGrid>
              <a:tr h="213375">
                <a:tc rowSpan="3">
                  <a:txBody>
                    <a:bodyPr/>
                    <a:lstStyle/>
                    <a:p>
                      <a:pPr marL="0" marR="0" algn="ctr">
                        <a:lnSpc>
                          <a:spcPct val="115000"/>
                        </a:lnSpc>
                        <a:spcBef>
                          <a:spcPts val="0"/>
                        </a:spcBef>
                        <a:spcAft>
                          <a:spcPts val="0"/>
                        </a:spcAft>
                      </a:pPr>
                      <a:r>
                        <a:rPr lang="en-US" sz="1400" dirty="0"/>
                        <a:t>Lien de parenté</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dirty="0" err="1"/>
                        <a:t>Statut</a:t>
                      </a:r>
                      <a:r>
                        <a:rPr lang="en-US" sz="1400" dirty="0"/>
                        <a:t> </a:t>
                      </a:r>
                      <a:r>
                        <a:rPr lang="en-US" sz="1400" dirty="0" err="1"/>
                        <a:t>vaccinal</a:t>
                      </a:r>
                      <a:r>
                        <a:rPr lang="en-US" sz="1400" dirty="0"/>
                        <a:t> de </a:t>
                      </a:r>
                      <a:r>
                        <a:rPr lang="en-US" sz="1400" dirty="0" err="1"/>
                        <a:t>l'enfant</a:t>
                      </a:r>
                      <a:endParaRPr lang="en-US" sz="1400" dirty="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13375">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 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213375">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213375">
                <a:tc>
                  <a:txBody>
                    <a:bodyPr/>
                    <a:lstStyle/>
                    <a:p>
                      <a:pPr marL="0" marR="0">
                        <a:lnSpc>
                          <a:spcPct val="115000"/>
                        </a:lnSpc>
                        <a:spcBef>
                          <a:spcPts val="0"/>
                        </a:spcBef>
                        <a:spcAft>
                          <a:spcPts val="0"/>
                        </a:spcAft>
                      </a:pPr>
                      <a:r>
                        <a:rPr lang="en-US" sz="1400"/>
                        <a:t>Mère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93.0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123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b="1" dirty="0"/>
                        <a:t>88.5</a:t>
                      </a:r>
                      <a:endParaRPr lang="en-US" sz="24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217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b="1" dirty="0"/>
                        <a:t>90.4</a:t>
                      </a:r>
                      <a:endParaRPr lang="en-US" sz="2400" b="1" dirty="0">
                        <a:latin typeface="Calibri"/>
                        <a:ea typeface="MS Mincho"/>
                        <a:cs typeface="Times New Roman"/>
                      </a:endParaRPr>
                    </a:p>
                  </a:txBody>
                  <a:tcPr marL="68580" marR="68580" marT="0" marB="0" anchor="ctr"/>
                </a:tc>
              </a:tr>
              <a:tr h="213375">
                <a:tc>
                  <a:txBody>
                    <a:bodyPr/>
                    <a:lstStyle/>
                    <a:p>
                      <a:pPr marL="0" marR="0">
                        <a:lnSpc>
                          <a:spcPct val="115000"/>
                        </a:lnSpc>
                        <a:spcBef>
                          <a:spcPts val="0"/>
                        </a:spcBef>
                        <a:spcAft>
                          <a:spcPts val="0"/>
                        </a:spcAft>
                      </a:pPr>
                      <a:r>
                        <a:rPr lang="en-US" sz="1400"/>
                        <a:t>Père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8.6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6.7</a:t>
                      </a:r>
                      <a:endParaRPr lang="en-US" sz="1400">
                        <a:latin typeface="Calibri"/>
                        <a:ea typeface="MS Mincho"/>
                        <a:cs typeface="Times New Roman"/>
                      </a:endParaRPr>
                    </a:p>
                  </a:txBody>
                  <a:tcPr marL="68580" marR="68580" marT="0" marB="0" anchor="ctr"/>
                </a:tc>
              </a:tr>
              <a:tr h="414395">
                <a:tc>
                  <a:txBody>
                    <a:bodyPr/>
                    <a:lstStyle/>
                    <a:p>
                      <a:pPr marL="0" marR="0">
                        <a:lnSpc>
                          <a:spcPct val="115000"/>
                        </a:lnSpc>
                        <a:spcBef>
                          <a:spcPts val="0"/>
                        </a:spcBef>
                        <a:spcAft>
                          <a:spcPts val="0"/>
                        </a:spcAft>
                      </a:pPr>
                      <a:r>
                        <a:rPr lang="en-US" sz="1400"/>
                        <a:t>Grand-mère / grand-père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2.1</a:t>
                      </a:r>
                      <a:endParaRPr lang="en-US" sz="1400">
                        <a:latin typeface="Calibri"/>
                        <a:ea typeface="MS Mincho"/>
                        <a:cs typeface="Times New Roman"/>
                      </a:endParaRPr>
                    </a:p>
                  </a:txBody>
                  <a:tcPr marL="68580" marR="68580" marT="0" marB="0" anchor="ctr"/>
                </a:tc>
              </a:tr>
              <a:tr h="414395">
                <a:tc>
                  <a:txBody>
                    <a:bodyPr/>
                    <a:lstStyle/>
                    <a:p>
                      <a:pPr marL="0" marR="0">
                        <a:lnSpc>
                          <a:spcPct val="115000"/>
                        </a:lnSpc>
                        <a:spcBef>
                          <a:spcPts val="0"/>
                        </a:spcBef>
                        <a:spcAft>
                          <a:spcPts val="0"/>
                        </a:spcAft>
                      </a:pPr>
                      <a:r>
                        <a:rPr lang="en-US" sz="1400"/>
                        <a:t>Frère / soeur</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0.7</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0.4</a:t>
                      </a:r>
                      <a:endParaRPr lang="en-US" sz="1400">
                        <a:latin typeface="Calibri"/>
                        <a:ea typeface="MS Mincho"/>
                        <a:cs typeface="Times New Roman"/>
                      </a:endParaRPr>
                    </a:p>
                  </a:txBody>
                  <a:tcPr marL="68580" marR="68580" marT="0" marB="0" anchor="ctr"/>
                </a:tc>
              </a:tr>
              <a:tr h="213375">
                <a:tc>
                  <a:txBody>
                    <a:bodyPr/>
                    <a:lstStyle/>
                    <a:p>
                      <a:pPr marL="0" marR="0">
                        <a:lnSpc>
                          <a:spcPct val="115000"/>
                        </a:lnSpc>
                        <a:spcBef>
                          <a:spcPts val="0"/>
                        </a:spcBef>
                        <a:spcAft>
                          <a:spcPts val="0"/>
                        </a:spcAft>
                      </a:pPr>
                      <a:r>
                        <a:rPr lang="en-US" sz="1400"/>
                        <a:t>Autre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0.4</a:t>
                      </a:r>
                      <a:endParaRPr lang="en-US" sz="1400">
                        <a:latin typeface="Calibri"/>
                        <a:ea typeface="MS Mincho"/>
                        <a:cs typeface="Times New Roman"/>
                      </a:endParaRPr>
                    </a:p>
                  </a:txBody>
                  <a:tcPr marL="68580" marR="68580" marT="0" marB="0" anchor="ctr"/>
                </a:tc>
              </a:tr>
              <a:tr h="213375">
                <a:tc>
                  <a:txBody>
                    <a:bodyPr/>
                    <a:lstStyle/>
                    <a:p>
                      <a:pPr marL="0" marR="0">
                        <a:lnSpc>
                          <a:spcPct val="115000"/>
                        </a:lnSpc>
                        <a:spcBef>
                          <a:spcPts val="0"/>
                        </a:spcBef>
                        <a:spcAft>
                          <a:spcPts val="0"/>
                        </a:spcAft>
                      </a:pPr>
                      <a:r>
                        <a:rPr lang="en-US" sz="1400" dirty="0"/>
                        <a:t>Total</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1087902"/>
          </a:xfrm>
        </p:spPr>
        <p:txBody>
          <a:bodyPr>
            <a:normAutofit fontScale="90000"/>
          </a:bodyPr>
          <a:lstStyle/>
          <a:p>
            <a:r>
              <a:rPr lang="fr-FR" sz="2000" dirty="0" smtClean="0"/>
              <a:t>Tableau 10 Répartition des personnes responsables des enfants selon le sexe et le statut vaccinal de l’enfant</a:t>
            </a:r>
            <a:r>
              <a:rPr lang="en-US" dirty="0" smtClean="0"/>
              <a:t/>
            </a:r>
            <a:br>
              <a:rPr lang="en-US" dirty="0" smtClean="0"/>
            </a:br>
            <a:endParaRPr lang="fr-FR" dirty="0"/>
          </a:p>
        </p:txBody>
      </p:sp>
      <p:sp>
        <p:nvSpPr>
          <p:cNvPr id="5" name="Sous-titre 4"/>
          <p:cNvSpPr>
            <a:spLocks noGrp="1"/>
          </p:cNvSpPr>
          <p:nvPr>
            <p:ph type="subTitle" idx="1"/>
          </p:nvPr>
        </p:nvSpPr>
        <p:spPr>
          <a:xfrm>
            <a:off x="1143000" y="3429000"/>
            <a:ext cx="7848600" cy="3124200"/>
          </a:xfrm>
        </p:spPr>
        <p:txBody>
          <a:bodyPr/>
          <a:lstStyle/>
          <a:p>
            <a:r>
              <a:rPr lang="fr-FR" sz="1800" dirty="0" smtClean="0"/>
              <a:t>Tableau 11  Répartition des personnes responsables des enfants selon </a:t>
            </a:r>
            <a:r>
              <a:rPr lang="fr-FR" sz="1800" dirty="0" smtClean="0">
                <a:solidFill>
                  <a:schemeClr val="accent3">
                    <a:lumMod val="60000"/>
                    <a:lumOff val="40000"/>
                  </a:schemeClr>
                </a:solidFill>
              </a:rPr>
              <a:t>le groupe d’âge</a:t>
            </a:r>
            <a:r>
              <a:rPr lang="fr-FR" sz="1800" dirty="0" smtClean="0"/>
              <a:t> et le statut vaccinal de l’enfant</a:t>
            </a:r>
          </a:p>
          <a:p>
            <a:endParaRPr lang="en-US" sz="1800" dirty="0" smtClean="0"/>
          </a:p>
          <a:p>
            <a:endParaRPr lang="fr-FR" dirty="0"/>
          </a:p>
        </p:txBody>
      </p:sp>
      <p:graphicFrame>
        <p:nvGraphicFramePr>
          <p:cNvPr id="4" name="Espace réservé du contenu 3"/>
          <p:cNvGraphicFramePr>
            <a:graphicFrameLocks noGrp="1"/>
          </p:cNvGraphicFramePr>
          <p:nvPr>
            <p:ph idx="4294967295"/>
          </p:nvPr>
        </p:nvGraphicFramePr>
        <p:xfrm>
          <a:off x="1295400" y="1066800"/>
          <a:ext cx="7543796" cy="2057400"/>
        </p:xfrm>
        <a:graphic>
          <a:graphicData uri="http://schemas.openxmlformats.org/drawingml/2006/table">
            <a:tbl>
              <a:tblPr firstRow="1" bandRow="1">
                <a:tableStyleId>{7DF18680-E054-41AD-8BC1-D1AEF772440D}</a:tableStyleId>
              </a:tblPr>
              <a:tblGrid>
                <a:gridCol w="1046963"/>
                <a:gridCol w="1046963"/>
                <a:gridCol w="1154490"/>
                <a:gridCol w="1046963"/>
                <a:gridCol w="1154490"/>
                <a:gridCol w="824179"/>
                <a:gridCol w="1269748"/>
              </a:tblGrid>
              <a:tr h="342900">
                <a:tc rowSpan="3">
                  <a:txBody>
                    <a:bodyPr/>
                    <a:lstStyle/>
                    <a:p>
                      <a:pPr marL="0" marR="0" algn="ctr">
                        <a:lnSpc>
                          <a:spcPct val="115000"/>
                        </a:lnSpc>
                        <a:spcBef>
                          <a:spcPts val="0"/>
                        </a:spcBef>
                        <a:spcAft>
                          <a:spcPts val="0"/>
                        </a:spcAft>
                      </a:pPr>
                      <a:r>
                        <a:rPr lang="en-US" sz="1400" dirty="0" err="1"/>
                        <a:t>Sexe</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dirty="0"/>
                        <a:t>Statut vaccinal de l'enfant</a:t>
                      </a:r>
                      <a:endParaRPr lang="en-US" sz="1400" dirty="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4290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4290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dirty="0"/>
                        <a:t>Pourcentage</a:t>
                      </a:r>
                      <a:endParaRPr lang="en-US" sz="1400" dirty="0">
                        <a:latin typeface="Calibri"/>
                        <a:ea typeface="MS Mincho"/>
                        <a:cs typeface="Times New Roman"/>
                      </a:endParaRPr>
                    </a:p>
                  </a:txBody>
                  <a:tcPr marL="68580" marR="68580" marT="0" marB="0" anchor="ctr"/>
                </a:tc>
              </a:tr>
              <a:tr h="342900">
                <a:tc>
                  <a:txBody>
                    <a:bodyPr/>
                    <a:lstStyle/>
                    <a:p>
                      <a:pPr marL="0" marR="0">
                        <a:lnSpc>
                          <a:spcPct val="115000"/>
                        </a:lnSpc>
                        <a:spcBef>
                          <a:spcPts val="0"/>
                        </a:spcBef>
                        <a:spcAft>
                          <a:spcPts val="0"/>
                        </a:spcAft>
                      </a:pPr>
                      <a:r>
                        <a:rPr lang="en-US" sz="1400" dirty="0"/>
                        <a:t>Femme</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96.0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127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91.4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224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93.3</a:t>
                      </a:r>
                      <a:endParaRPr lang="en-US" sz="1400" dirty="0">
                        <a:latin typeface="Calibri"/>
                        <a:ea typeface="MS Mincho"/>
                        <a:cs typeface="Times New Roman"/>
                      </a:endParaRPr>
                    </a:p>
                  </a:txBody>
                  <a:tcPr marL="68580" marR="68580" marT="0" marB="0" anchor="ctr"/>
                </a:tc>
              </a:tr>
              <a:tr h="342900">
                <a:tc>
                  <a:txBody>
                    <a:bodyPr/>
                    <a:lstStyle/>
                    <a:p>
                      <a:pPr marL="0" marR="0">
                        <a:lnSpc>
                          <a:spcPct val="115000"/>
                        </a:lnSpc>
                        <a:spcBef>
                          <a:spcPts val="0"/>
                        </a:spcBef>
                        <a:spcAft>
                          <a:spcPts val="0"/>
                        </a:spcAft>
                      </a:pPr>
                      <a:r>
                        <a:rPr lang="en-US" sz="1400"/>
                        <a:t>Homme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12</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8.6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6.7</a:t>
                      </a:r>
                      <a:endParaRPr lang="en-US" sz="1400">
                        <a:latin typeface="Calibri"/>
                        <a:ea typeface="MS Mincho"/>
                        <a:cs typeface="Times New Roman"/>
                      </a:endParaRPr>
                    </a:p>
                  </a:txBody>
                  <a:tcPr marL="68580" marR="68580" marT="0" marB="0" anchor="ctr"/>
                </a:tc>
              </a:tr>
              <a:tr h="34290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graphicFrame>
        <p:nvGraphicFramePr>
          <p:cNvPr id="6" name="Tableau 5"/>
          <p:cNvGraphicFramePr>
            <a:graphicFrameLocks noGrp="1"/>
          </p:cNvGraphicFramePr>
          <p:nvPr/>
        </p:nvGraphicFramePr>
        <p:xfrm>
          <a:off x="1295401" y="4114800"/>
          <a:ext cx="7620001" cy="2364931"/>
        </p:xfrm>
        <a:graphic>
          <a:graphicData uri="http://schemas.openxmlformats.org/drawingml/2006/table">
            <a:tbl>
              <a:tblPr firstRow="1" bandRow="1">
                <a:tableStyleId>{7DF18680-E054-41AD-8BC1-D1AEF772440D}</a:tableStyleId>
              </a:tblPr>
              <a:tblGrid>
                <a:gridCol w="1285034"/>
                <a:gridCol w="848565"/>
                <a:gridCol w="1263091"/>
                <a:gridCol w="1055828"/>
                <a:gridCol w="1055828"/>
                <a:gridCol w="784807"/>
                <a:gridCol w="1326848"/>
              </a:tblGrid>
              <a:tr h="382149">
                <a:tc rowSpan="3">
                  <a:txBody>
                    <a:bodyPr/>
                    <a:lstStyle/>
                    <a:p>
                      <a:pPr marL="0" marR="0" algn="ctr">
                        <a:lnSpc>
                          <a:spcPct val="115000"/>
                        </a:lnSpc>
                        <a:spcBef>
                          <a:spcPts val="0"/>
                        </a:spcBef>
                        <a:spcAft>
                          <a:spcPts val="0"/>
                        </a:spcAft>
                      </a:pPr>
                      <a:r>
                        <a:rPr lang="en-US" sz="1400" dirty="0" err="1"/>
                        <a:t>Groupe</a:t>
                      </a:r>
                      <a:r>
                        <a:rPr lang="en-US" sz="1400" dirty="0"/>
                        <a:t> </a:t>
                      </a:r>
                      <a:r>
                        <a:rPr lang="en-US" sz="1400" dirty="0" err="1"/>
                        <a:t>d'âge</a:t>
                      </a:r>
                      <a:r>
                        <a:rPr lang="en-US" sz="1400" dirty="0"/>
                        <a:t> </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a:t>Statut vaccinal de l'enfant</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82149">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82149">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82149">
                <a:tc>
                  <a:txBody>
                    <a:bodyPr/>
                    <a:lstStyle/>
                    <a:p>
                      <a:pPr marL="0" marR="0">
                        <a:lnSpc>
                          <a:spcPct val="115000"/>
                        </a:lnSpc>
                        <a:spcBef>
                          <a:spcPts val="0"/>
                        </a:spcBef>
                        <a:spcAft>
                          <a:spcPts val="0"/>
                        </a:spcAft>
                      </a:pPr>
                      <a:r>
                        <a:rPr lang="en-US" sz="1400"/>
                        <a:t>15 - 49 ans</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96.0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126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90.6</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223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92.9</a:t>
                      </a:r>
                      <a:endParaRPr lang="en-US" sz="2800" b="1" dirty="0">
                        <a:latin typeface="Calibri"/>
                        <a:ea typeface="MS Mincho"/>
                        <a:cs typeface="Times New Roman"/>
                      </a:endParaRPr>
                    </a:p>
                  </a:txBody>
                  <a:tcPr marL="68580" marR="68580" marT="0" marB="0" anchor="ctr"/>
                </a:tc>
              </a:tr>
              <a:tr h="376404">
                <a:tc>
                  <a:txBody>
                    <a:bodyPr/>
                    <a:lstStyle/>
                    <a:p>
                      <a:pPr marL="0" marR="0">
                        <a:lnSpc>
                          <a:spcPct val="115000"/>
                        </a:lnSpc>
                        <a:spcBef>
                          <a:spcPts val="0"/>
                        </a:spcBef>
                        <a:spcAft>
                          <a:spcPts val="0"/>
                        </a:spcAft>
                      </a:pPr>
                      <a:r>
                        <a:rPr lang="en-US" sz="1400"/>
                        <a:t>Plus de 49 ans</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13</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9.4</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7.1</a:t>
                      </a:r>
                      <a:endParaRPr lang="en-US" sz="1400">
                        <a:latin typeface="Calibri"/>
                        <a:ea typeface="MS Mincho"/>
                        <a:cs typeface="Times New Roman"/>
                      </a:endParaRPr>
                    </a:p>
                  </a:txBody>
                  <a:tcPr marL="68580" marR="68580" marT="0" marB="0" anchor="ctr"/>
                </a:tc>
              </a:tr>
              <a:tr h="382149">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2011362"/>
          </a:xfrm>
        </p:spPr>
        <p:txBody>
          <a:bodyPr>
            <a:normAutofit/>
          </a:bodyPr>
          <a:lstStyle/>
          <a:p>
            <a:r>
              <a:rPr lang="fr-FR" sz="1800" dirty="0" smtClean="0"/>
              <a:t>Tableau 12  Répartition des personnes responsables des enfants selon </a:t>
            </a:r>
            <a:r>
              <a:rPr lang="fr-FR" sz="1800" dirty="0" smtClean="0">
                <a:solidFill>
                  <a:schemeClr val="accent3">
                    <a:lumMod val="60000"/>
                    <a:lumOff val="40000"/>
                  </a:schemeClr>
                </a:solidFill>
              </a:rPr>
              <a:t>leur statut matrimonial</a:t>
            </a:r>
            <a:r>
              <a:rPr lang="fr-FR" sz="1800" dirty="0" smtClean="0"/>
              <a:t> et le statut vaccinal de l’enfant</a:t>
            </a:r>
            <a:r>
              <a:rPr lang="en-US" sz="1800" dirty="0" smtClean="0"/>
              <a:t/>
            </a:r>
            <a:br>
              <a:rPr lang="en-US" sz="1800" dirty="0" smtClean="0"/>
            </a:br>
            <a:endParaRPr lang="fr-FR" sz="1800" dirty="0"/>
          </a:p>
        </p:txBody>
      </p:sp>
      <p:graphicFrame>
        <p:nvGraphicFramePr>
          <p:cNvPr id="4" name="Espace réservé du contenu 3"/>
          <p:cNvGraphicFramePr>
            <a:graphicFrameLocks noGrp="1"/>
          </p:cNvGraphicFramePr>
          <p:nvPr>
            <p:ph idx="1"/>
          </p:nvPr>
        </p:nvGraphicFramePr>
        <p:xfrm>
          <a:off x="1143003" y="1752600"/>
          <a:ext cx="7543799" cy="3704147"/>
        </p:xfrm>
        <a:graphic>
          <a:graphicData uri="http://schemas.openxmlformats.org/drawingml/2006/table">
            <a:tbl>
              <a:tblPr firstRow="1" bandRow="1">
                <a:tableStyleId>{7DF18680-E054-41AD-8BC1-D1AEF772440D}</a:tableStyleId>
              </a:tblPr>
              <a:tblGrid>
                <a:gridCol w="1641947"/>
                <a:gridCol w="872650"/>
                <a:gridCol w="1094634"/>
                <a:gridCol w="886566"/>
                <a:gridCol w="1080718"/>
                <a:gridCol w="824282"/>
                <a:gridCol w="1143002"/>
              </a:tblGrid>
              <a:tr h="398802">
                <a:tc rowSpan="3">
                  <a:txBody>
                    <a:bodyPr/>
                    <a:lstStyle/>
                    <a:p>
                      <a:pPr marL="0" marR="0" algn="ctr">
                        <a:lnSpc>
                          <a:spcPct val="115000"/>
                        </a:lnSpc>
                        <a:spcBef>
                          <a:spcPts val="0"/>
                        </a:spcBef>
                        <a:spcAft>
                          <a:spcPts val="0"/>
                        </a:spcAft>
                      </a:pPr>
                      <a:r>
                        <a:rPr lang="en-US" sz="1400" dirty="0"/>
                        <a:t>Statut matrimonial </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fr-FR" sz="1400"/>
                        <a:t>Statut vaccinal de l’enfant </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98802">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98802">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98802">
                <a:tc>
                  <a:txBody>
                    <a:bodyPr/>
                    <a:lstStyle/>
                    <a:p>
                      <a:pPr marL="0" marR="0">
                        <a:lnSpc>
                          <a:spcPct val="115000"/>
                        </a:lnSpc>
                        <a:spcBef>
                          <a:spcPts val="0"/>
                        </a:spcBef>
                        <a:spcAft>
                          <a:spcPts val="0"/>
                        </a:spcAft>
                      </a:pPr>
                      <a:r>
                        <a:rPr lang="en-US" sz="1400"/>
                        <a:t>Célibataire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20.8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14.4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17.1</a:t>
                      </a:r>
                      <a:endParaRPr lang="en-US" sz="1400">
                        <a:latin typeface="Calibri"/>
                        <a:ea typeface="MS Mincho"/>
                        <a:cs typeface="Times New Roman"/>
                      </a:endParaRPr>
                    </a:p>
                  </a:txBody>
                  <a:tcPr marL="68580" marR="68580" marT="0" marB="0" anchor="ctr"/>
                </a:tc>
              </a:tr>
              <a:tr h="297839">
                <a:tc>
                  <a:txBody>
                    <a:bodyPr/>
                    <a:lstStyle/>
                    <a:p>
                      <a:pPr marL="0" marR="0">
                        <a:lnSpc>
                          <a:spcPct val="115000"/>
                        </a:lnSpc>
                        <a:spcBef>
                          <a:spcPts val="0"/>
                        </a:spcBef>
                        <a:spcAft>
                          <a:spcPts val="0"/>
                        </a:spcAft>
                      </a:pPr>
                      <a:r>
                        <a:rPr lang="en-US" sz="1400"/>
                        <a:t>Marié</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18.8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20.1</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19.6</a:t>
                      </a:r>
                      <a:endParaRPr lang="en-US" sz="2800" b="1" dirty="0">
                        <a:latin typeface="Calibri"/>
                        <a:ea typeface="MS Mincho"/>
                        <a:cs typeface="Times New Roman"/>
                      </a:endParaRPr>
                    </a:p>
                  </a:txBody>
                  <a:tcPr marL="68580" marR="68580" marT="0" marB="0" anchor="ctr"/>
                </a:tc>
              </a:tr>
              <a:tr h="302887">
                <a:tc>
                  <a:txBody>
                    <a:bodyPr/>
                    <a:lstStyle/>
                    <a:p>
                      <a:pPr marL="0" marR="0">
                        <a:lnSpc>
                          <a:spcPct val="115000"/>
                        </a:lnSpc>
                        <a:spcBef>
                          <a:spcPts val="0"/>
                        </a:spcBef>
                        <a:spcAft>
                          <a:spcPts val="0"/>
                        </a:spcAft>
                      </a:pPr>
                      <a:r>
                        <a:rPr lang="en-US" sz="1400"/>
                        <a:t>Veuf (ve)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3.3</a:t>
                      </a:r>
                      <a:endParaRPr lang="en-US" sz="1400" dirty="0">
                        <a:latin typeface="Calibri"/>
                        <a:ea typeface="MS Mincho"/>
                        <a:cs typeface="Times New Roman"/>
                      </a:endParaRPr>
                    </a:p>
                  </a:txBody>
                  <a:tcPr marL="68580" marR="68580" marT="0" marB="0" anchor="ctr"/>
                </a:tc>
              </a:tr>
              <a:tr h="257454">
                <a:tc>
                  <a:txBody>
                    <a:bodyPr/>
                    <a:lstStyle/>
                    <a:p>
                      <a:pPr marL="0" marR="0">
                        <a:lnSpc>
                          <a:spcPct val="115000"/>
                        </a:lnSpc>
                        <a:spcBef>
                          <a:spcPts val="0"/>
                        </a:spcBef>
                        <a:spcAft>
                          <a:spcPts val="0"/>
                        </a:spcAft>
                      </a:pPr>
                      <a:r>
                        <a:rPr lang="en-US" sz="1400"/>
                        <a:t>Séparé (e)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7.5</a:t>
                      </a:r>
                      <a:endParaRPr lang="en-US" sz="1400">
                        <a:latin typeface="Calibri"/>
                        <a:ea typeface="MS Mincho"/>
                        <a:cs typeface="Times New Roman"/>
                      </a:endParaRPr>
                    </a:p>
                  </a:txBody>
                  <a:tcPr marL="68580" marR="68580" marT="0" marB="0" anchor="ctr"/>
                </a:tc>
              </a:tr>
              <a:tr h="348320">
                <a:tc>
                  <a:txBody>
                    <a:bodyPr/>
                    <a:lstStyle/>
                    <a:p>
                      <a:pPr marL="0" marR="0">
                        <a:lnSpc>
                          <a:spcPct val="115000"/>
                        </a:lnSpc>
                        <a:spcBef>
                          <a:spcPts val="0"/>
                        </a:spcBef>
                        <a:spcAft>
                          <a:spcPts val="0"/>
                        </a:spcAft>
                      </a:pPr>
                      <a:r>
                        <a:rPr lang="en-US" sz="1400"/>
                        <a:t>Concubinage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50.4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71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51.0</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122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50.8</a:t>
                      </a:r>
                      <a:endParaRPr lang="en-US" sz="2800" b="1" dirty="0">
                        <a:latin typeface="Calibri"/>
                        <a:ea typeface="MS Mincho"/>
                        <a:cs typeface="Times New Roman"/>
                      </a:endParaRPr>
                    </a:p>
                  </a:txBody>
                  <a:tcPr marL="68580" marR="68580" marT="0" marB="0" anchor="ctr"/>
                </a:tc>
              </a:tr>
              <a:tr h="228491">
                <a:tc>
                  <a:txBody>
                    <a:bodyPr/>
                    <a:lstStyle/>
                    <a:p>
                      <a:pPr marL="0" marR="0">
                        <a:lnSpc>
                          <a:spcPct val="115000"/>
                        </a:lnSpc>
                        <a:spcBef>
                          <a:spcPts val="0"/>
                        </a:spcBef>
                        <a:spcAft>
                          <a:spcPts val="0"/>
                        </a:spcAft>
                      </a:pPr>
                      <a:r>
                        <a:rPr lang="en-US" sz="1400"/>
                        <a:t>Autre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1.7</a:t>
                      </a:r>
                      <a:endParaRPr lang="en-US" sz="1400">
                        <a:latin typeface="Calibri"/>
                        <a:ea typeface="MS Mincho"/>
                        <a:cs typeface="Times New Roman"/>
                      </a:endParaRPr>
                    </a:p>
                  </a:txBody>
                  <a:tcPr marL="68580" marR="68580" marT="0" marB="0" anchor="ctr"/>
                </a:tc>
              </a:tr>
              <a:tr h="398802">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240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2000" dirty="0" smtClean="0"/>
              <a:t>Tableau 13 Répartition des personnes responsables des enfants selon la religion et le statut vaccinal de l’enfant</a:t>
            </a:r>
            <a:br>
              <a:rPr lang="fr-FR" sz="2000" dirty="0" smtClean="0"/>
            </a:br>
            <a:r>
              <a:rPr lang="en-US" dirty="0" smtClean="0"/>
              <a:t/>
            </a:r>
            <a:br>
              <a:rPr lang="en-US" dirty="0" smtClean="0"/>
            </a:br>
            <a:endParaRPr lang="fr-FR" dirty="0"/>
          </a:p>
        </p:txBody>
      </p:sp>
      <p:sp>
        <p:nvSpPr>
          <p:cNvPr id="5" name="Sous-titre 4"/>
          <p:cNvSpPr>
            <a:spLocks noGrp="1"/>
          </p:cNvSpPr>
          <p:nvPr>
            <p:ph type="subTitle" idx="1"/>
          </p:nvPr>
        </p:nvSpPr>
        <p:spPr>
          <a:xfrm>
            <a:off x="990600" y="3276600"/>
            <a:ext cx="8001000" cy="3352800"/>
          </a:xfrm>
        </p:spPr>
        <p:txBody>
          <a:bodyPr/>
          <a:lstStyle/>
          <a:p>
            <a:r>
              <a:rPr lang="fr-FR" sz="1800" dirty="0" smtClean="0"/>
              <a:t>Tableau 14  Répartition des personnes responsables des enfants selon le niveau d’éducation et le statut vaccinal de l’enfant</a:t>
            </a:r>
            <a:endParaRPr lang="en-US" sz="1800" dirty="0" smtClean="0"/>
          </a:p>
          <a:p>
            <a:endParaRPr lang="fr-FR" dirty="0"/>
          </a:p>
        </p:txBody>
      </p:sp>
      <p:graphicFrame>
        <p:nvGraphicFramePr>
          <p:cNvPr id="4" name="Espace réservé du contenu 3"/>
          <p:cNvGraphicFramePr>
            <a:graphicFrameLocks noGrp="1"/>
          </p:cNvGraphicFramePr>
          <p:nvPr>
            <p:ph idx="4294967295"/>
          </p:nvPr>
        </p:nvGraphicFramePr>
        <p:xfrm>
          <a:off x="1066800" y="762000"/>
          <a:ext cx="7924801" cy="2330200"/>
        </p:xfrm>
        <a:graphic>
          <a:graphicData uri="http://schemas.openxmlformats.org/drawingml/2006/table">
            <a:tbl>
              <a:tblPr firstRow="1" bandRow="1">
                <a:tableStyleId>{7DF18680-E054-41AD-8BC1-D1AEF772440D}</a:tableStyleId>
              </a:tblPr>
              <a:tblGrid>
                <a:gridCol w="1449411"/>
                <a:gridCol w="814816"/>
                <a:gridCol w="1278780"/>
                <a:gridCol w="985449"/>
                <a:gridCol w="1269195"/>
                <a:gridCol w="885753"/>
                <a:gridCol w="1241397"/>
              </a:tblGrid>
              <a:tr h="220980">
                <a:tc rowSpan="3">
                  <a:txBody>
                    <a:bodyPr/>
                    <a:lstStyle/>
                    <a:p>
                      <a:pPr marL="0" marR="0" algn="ctr">
                        <a:lnSpc>
                          <a:spcPct val="115000"/>
                        </a:lnSpc>
                        <a:spcBef>
                          <a:spcPts val="0"/>
                        </a:spcBef>
                        <a:spcAft>
                          <a:spcPts val="0"/>
                        </a:spcAft>
                      </a:pPr>
                      <a:r>
                        <a:rPr lang="fr-FR" sz="1400" dirty="0"/>
                        <a:t>Religion du répondant</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a:t>Statut vaccinal de l'enfant</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098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22098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220980">
                <a:tc>
                  <a:txBody>
                    <a:bodyPr/>
                    <a:lstStyle/>
                    <a:p>
                      <a:pPr marL="0" marR="0">
                        <a:lnSpc>
                          <a:spcPct val="115000"/>
                        </a:lnSpc>
                        <a:spcBef>
                          <a:spcPts val="0"/>
                        </a:spcBef>
                        <a:spcAft>
                          <a:spcPts val="0"/>
                        </a:spcAft>
                      </a:pPr>
                      <a:r>
                        <a:rPr lang="en-US" sz="1400"/>
                        <a:t>Catholique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46.5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74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53.2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121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50.4</a:t>
                      </a:r>
                      <a:endParaRPr lang="en-US" sz="1400">
                        <a:latin typeface="Calibri"/>
                        <a:ea typeface="MS Mincho"/>
                        <a:cs typeface="Times New Roman"/>
                      </a:endParaRPr>
                    </a:p>
                  </a:txBody>
                  <a:tcPr marL="68580" marR="68580" marT="0" marB="0" anchor="ctr"/>
                </a:tc>
              </a:tr>
              <a:tr h="662940">
                <a:tc>
                  <a:txBody>
                    <a:bodyPr/>
                    <a:lstStyle/>
                    <a:p>
                      <a:pPr marL="0" marR="0">
                        <a:lnSpc>
                          <a:spcPct val="115000"/>
                        </a:lnSpc>
                        <a:spcBef>
                          <a:spcPts val="0"/>
                        </a:spcBef>
                        <a:spcAft>
                          <a:spcPts val="0"/>
                        </a:spcAft>
                      </a:pPr>
                      <a:r>
                        <a:rPr lang="en-US" sz="1400"/>
                        <a:t>Protestant (Adveniste, Temoin Jehova, ...)</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50.5</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40.3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44.6</a:t>
                      </a:r>
                      <a:endParaRPr lang="en-US" sz="1400">
                        <a:latin typeface="Calibri"/>
                        <a:ea typeface="MS Mincho"/>
                        <a:cs typeface="Times New Roman"/>
                      </a:endParaRPr>
                    </a:p>
                  </a:txBody>
                  <a:tcPr marL="68580" marR="68580" marT="0" marB="0" anchor="ctr"/>
                </a:tc>
              </a:tr>
              <a:tr h="220980">
                <a:tc>
                  <a:txBody>
                    <a:bodyPr/>
                    <a:lstStyle/>
                    <a:p>
                      <a:pPr marL="0" marR="0">
                        <a:lnSpc>
                          <a:spcPct val="115000"/>
                        </a:lnSpc>
                        <a:spcBef>
                          <a:spcPts val="0"/>
                        </a:spcBef>
                        <a:spcAft>
                          <a:spcPts val="0"/>
                        </a:spcAft>
                      </a:pPr>
                      <a:r>
                        <a:rPr lang="en-US" sz="1400"/>
                        <a:t>Aucune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5.0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3.8</a:t>
                      </a:r>
                      <a:endParaRPr lang="en-US" sz="1400">
                        <a:latin typeface="Calibri"/>
                        <a:ea typeface="MS Mincho"/>
                        <a:cs typeface="Times New Roman"/>
                      </a:endParaRPr>
                    </a:p>
                  </a:txBody>
                  <a:tcPr marL="68580" marR="68580" marT="0" marB="0" anchor="ctr"/>
                </a:tc>
              </a:tr>
              <a:tr h="220980">
                <a:tc>
                  <a:txBody>
                    <a:bodyPr/>
                    <a:lstStyle/>
                    <a:p>
                      <a:pPr marL="0" marR="0">
                        <a:lnSpc>
                          <a:spcPct val="115000"/>
                        </a:lnSpc>
                        <a:spcBef>
                          <a:spcPts val="0"/>
                        </a:spcBef>
                        <a:spcAft>
                          <a:spcPts val="0"/>
                        </a:spcAft>
                      </a:pPr>
                      <a:r>
                        <a:rPr lang="en-US" sz="1400"/>
                        <a:t>Autre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1.2</a:t>
                      </a:r>
                      <a:endParaRPr lang="en-US" sz="1400">
                        <a:latin typeface="Calibri"/>
                        <a:ea typeface="MS Mincho"/>
                        <a:cs typeface="Times New Roman"/>
                      </a:endParaRPr>
                    </a:p>
                  </a:txBody>
                  <a:tcPr marL="68580" marR="68580" marT="0" marB="0" anchor="ctr"/>
                </a:tc>
              </a:tr>
              <a:tr h="22098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139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graphicFrame>
        <p:nvGraphicFramePr>
          <p:cNvPr id="6" name="Tableau 5"/>
          <p:cNvGraphicFramePr>
            <a:graphicFrameLocks noGrp="1"/>
          </p:cNvGraphicFramePr>
          <p:nvPr/>
        </p:nvGraphicFramePr>
        <p:xfrm>
          <a:off x="1066798" y="4016119"/>
          <a:ext cx="7924805" cy="2790131"/>
        </p:xfrm>
        <a:graphic>
          <a:graphicData uri="http://schemas.openxmlformats.org/drawingml/2006/table">
            <a:tbl>
              <a:tblPr firstRow="1" bandRow="1">
                <a:tableStyleId>{7DF18680-E054-41AD-8BC1-D1AEF772440D}</a:tableStyleId>
              </a:tblPr>
              <a:tblGrid>
                <a:gridCol w="1132115"/>
                <a:gridCol w="1132115"/>
                <a:gridCol w="1132115"/>
                <a:gridCol w="1132115"/>
                <a:gridCol w="1132115"/>
                <a:gridCol w="1132115"/>
                <a:gridCol w="1132115"/>
              </a:tblGrid>
              <a:tr h="221273">
                <a:tc rowSpan="3">
                  <a:txBody>
                    <a:bodyPr/>
                    <a:lstStyle/>
                    <a:p>
                      <a:pPr marL="0" marR="0" algn="ctr">
                        <a:lnSpc>
                          <a:spcPct val="115000"/>
                        </a:lnSpc>
                        <a:spcBef>
                          <a:spcPts val="0"/>
                        </a:spcBef>
                        <a:spcAft>
                          <a:spcPts val="0"/>
                        </a:spcAft>
                      </a:pPr>
                      <a:r>
                        <a:rPr lang="fr-FR" sz="1400" dirty="0"/>
                        <a:t>Niveau d'éducation </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a:t>Statut vaccinal de l'enfant</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1273">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455986">
                <a:tc vMerge="1">
                  <a:txBody>
                    <a:bodyPr/>
                    <a:lstStyle/>
                    <a:p>
                      <a:endParaRPr lang="fr-FR"/>
                    </a:p>
                  </a:txBody>
                  <a:tcPr/>
                </a:tc>
                <a:tc>
                  <a:txBody>
                    <a:bodyPr/>
                    <a:lstStyle/>
                    <a:p>
                      <a:pPr marL="0" marR="0" algn="ctr">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gn="ctr">
                        <a:lnSpc>
                          <a:spcPct val="115000"/>
                        </a:lnSpc>
                        <a:spcBef>
                          <a:spcPts val="0"/>
                        </a:spcBef>
                        <a:spcAft>
                          <a:spcPts val="0"/>
                        </a:spcAft>
                      </a:pPr>
                      <a:endParaRPr lang="en-US" sz="1400"/>
                    </a:p>
                    <a:p>
                      <a:pPr marL="0" marR="0" algn="ctr">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gn="ctr">
                        <a:lnSpc>
                          <a:spcPct val="115000"/>
                        </a:lnSpc>
                        <a:spcBef>
                          <a:spcPts val="0"/>
                        </a:spcBef>
                        <a:spcAft>
                          <a:spcPts val="0"/>
                        </a:spcAft>
                      </a:pPr>
                      <a:endParaRPr lang="en-US" sz="1400"/>
                    </a:p>
                    <a:p>
                      <a:pPr marL="0" marR="0" algn="ctr">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gn="ctr">
                        <a:lnSpc>
                          <a:spcPct val="115000"/>
                        </a:lnSpc>
                        <a:spcBef>
                          <a:spcPts val="0"/>
                        </a:spcBef>
                        <a:spcAft>
                          <a:spcPts val="0"/>
                        </a:spcAft>
                      </a:pPr>
                      <a:endParaRPr lang="en-US" sz="1400"/>
                    </a:p>
                    <a:p>
                      <a:pPr marL="0" marR="0" algn="ctr">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221273">
                <a:tc>
                  <a:txBody>
                    <a:bodyPr/>
                    <a:lstStyle/>
                    <a:p>
                      <a:pPr marL="0" marR="0">
                        <a:lnSpc>
                          <a:spcPct val="115000"/>
                        </a:lnSpc>
                        <a:spcBef>
                          <a:spcPts val="0"/>
                        </a:spcBef>
                        <a:spcAft>
                          <a:spcPts val="0"/>
                        </a:spcAft>
                      </a:pPr>
                      <a:r>
                        <a:rPr lang="en-US" sz="1400" dirty="0" err="1"/>
                        <a:t>Aucune</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38.6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46.0</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103</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42.9</a:t>
                      </a:r>
                      <a:endParaRPr lang="en-US" sz="2800" b="1" dirty="0">
                        <a:latin typeface="Calibri"/>
                        <a:ea typeface="MS Mincho"/>
                        <a:cs typeface="Times New Roman"/>
                      </a:endParaRPr>
                    </a:p>
                  </a:txBody>
                  <a:tcPr marL="68580" marR="68580" marT="0" marB="0" anchor="ctr"/>
                </a:tc>
              </a:tr>
              <a:tr h="455986">
                <a:tc>
                  <a:txBody>
                    <a:bodyPr/>
                    <a:lstStyle/>
                    <a:p>
                      <a:pPr marL="0" marR="0">
                        <a:lnSpc>
                          <a:spcPct val="115000"/>
                        </a:lnSpc>
                        <a:spcBef>
                          <a:spcPts val="0"/>
                        </a:spcBef>
                        <a:spcAft>
                          <a:spcPts val="0"/>
                        </a:spcAft>
                      </a:pPr>
                      <a:r>
                        <a:rPr lang="en-US" sz="1400"/>
                        <a:t>Connaissance des lettres</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29.7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34</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24.5</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64</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26.7</a:t>
                      </a:r>
                      <a:endParaRPr lang="en-US" sz="2800" b="1" dirty="0">
                        <a:latin typeface="Calibri"/>
                        <a:ea typeface="MS Mincho"/>
                        <a:cs typeface="Times New Roman"/>
                      </a:endParaRPr>
                    </a:p>
                  </a:txBody>
                  <a:tcPr marL="68580" marR="68580" marT="0" marB="0" anchor="ctr"/>
                </a:tc>
              </a:tr>
              <a:tr h="221273">
                <a:tc>
                  <a:txBody>
                    <a:bodyPr/>
                    <a:lstStyle/>
                    <a:p>
                      <a:pPr marL="0" marR="0">
                        <a:lnSpc>
                          <a:spcPct val="115000"/>
                        </a:lnSpc>
                        <a:spcBef>
                          <a:spcPts val="0"/>
                        </a:spcBef>
                        <a:spcAft>
                          <a:spcPts val="0"/>
                        </a:spcAft>
                      </a:pPr>
                      <a:r>
                        <a:rPr lang="en-US" sz="1400"/>
                        <a:t>Primaire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20.8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15.8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17.9</a:t>
                      </a:r>
                      <a:endParaRPr lang="en-US" sz="1400">
                        <a:latin typeface="Calibri"/>
                        <a:ea typeface="MS Mincho"/>
                        <a:cs typeface="Times New Roman"/>
                      </a:endParaRPr>
                    </a:p>
                  </a:txBody>
                  <a:tcPr marL="68580" marR="68580" marT="0" marB="0" anchor="ctr"/>
                </a:tc>
              </a:tr>
              <a:tr h="221273">
                <a:tc>
                  <a:txBody>
                    <a:bodyPr/>
                    <a:lstStyle/>
                    <a:p>
                      <a:pPr marL="0" marR="0">
                        <a:lnSpc>
                          <a:spcPct val="115000"/>
                        </a:lnSpc>
                        <a:spcBef>
                          <a:spcPts val="0"/>
                        </a:spcBef>
                        <a:spcAft>
                          <a:spcPts val="0"/>
                        </a:spcAft>
                      </a:pPr>
                      <a:r>
                        <a:rPr lang="en-US" sz="1400"/>
                        <a:t>Secondaire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12.1</a:t>
                      </a:r>
                      <a:endParaRPr lang="en-US" sz="1400">
                        <a:latin typeface="Calibri"/>
                        <a:ea typeface="MS Mincho"/>
                        <a:cs typeface="Times New Roman"/>
                      </a:endParaRPr>
                    </a:p>
                  </a:txBody>
                  <a:tcPr marL="68580" marR="68580" marT="0" marB="0" anchor="ctr"/>
                </a:tc>
              </a:tr>
              <a:tr h="221273">
                <a:tc>
                  <a:txBody>
                    <a:bodyPr/>
                    <a:lstStyle/>
                    <a:p>
                      <a:pPr marL="0" marR="0">
                        <a:lnSpc>
                          <a:spcPct val="115000"/>
                        </a:lnSpc>
                        <a:spcBef>
                          <a:spcPts val="0"/>
                        </a:spcBef>
                        <a:spcAft>
                          <a:spcPts val="0"/>
                        </a:spcAft>
                      </a:pPr>
                      <a:r>
                        <a:rPr lang="en-US" sz="1400"/>
                        <a:t>Universitaire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0.4</a:t>
                      </a:r>
                      <a:endParaRPr lang="en-US" sz="1400">
                        <a:latin typeface="Calibri"/>
                        <a:ea typeface="MS Mincho"/>
                        <a:cs typeface="Times New Roman"/>
                      </a:endParaRPr>
                    </a:p>
                  </a:txBody>
                  <a:tcPr marL="68580" marR="68580" marT="0" marB="0" anchor="ctr"/>
                </a:tc>
              </a:tr>
              <a:tr h="221273">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101</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240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Tableau 15 Répartition des personnes responsables des enfants selon </a:t>
            </a:r>
            <a:r>
              <a:rPr lang="fr-FR" sz="2000" dirty="0" smtClean="0">
                <a:solidFill>
                  <a:schemeClr val="accent3">
                    <a:lumMod val="60000"/>
                    <a:lumOff val="40000"/>
                  </a:schemeClr>
                </a:solidFill>
              </a:rPr>
              <a:t>leur occupation</a:t>
            </a:r>
            <a:r>
              <a:rPr lang="fr-FR" sz="2000" dirty="0" smtClean="0"/>
              <a:t> et le statut </a:t>
            </a:r>
            <a:r>
              <a:rPr lang="fr-FR" sz="2000" dirty="0" smtClean="0"/>
              <a:t>vaccinal</a:t>
            </a:r>
            <a:br>
              <a:rPr lang="fr-FR" sz="2000" dirty="0" smtClean="0"/>
            </a:br>
            <a:r>
              <a:rPr lang="en-US" dirty="0" smtClean="0"/>
              <a:t/>
            </a:r>
            <a:br>
              <a:rPr lang="en-US" dirty="0" smtClean="0"/>
            </a:br>
            <a:endParaRPr lang="fr-FR" dirty="0"/>
          </a:p>
        </p:txBody>
      </p:sp>
      <p:sp>
        <p:nvSpPr>
          <p:cNvPr id="6" name="Sous-titre 5"/>
          <p:cNvSpPr>
            <a:spLocks noGrp="1"/>
          </p:cNvSpPr>
          <p:nvPr>
            <p:ph type="subTitle" idx="1"/>
          </p:nvPr>
        </p:nvSpPr>
        <p:spPr>
          <a:xfrm>
            <a:off x="990600" y="3505200"/>
            <a:ext cx="7924800" cy="2819400"/>
          </a:xfrm>
        </p:spPr>
        <p:txBody>
          <a:bodyPr/>
          <a:lstStyle/>
          <a:p>
            <a:r>
              <a:rPr lang="fr-FR" sz="1800" dirty="0" smtClean="0"/>
              <a:t>Tableau 16 Opinion sur </a:t>
            </a:r>
            <a:r>
              <a:rPr lang="fr-FR" sz="1800" dirty="0" smtClean="0"/>
              <a:t>le </a:t>
            </a:r>
            <a:r>
              <a:rPr lang="fr-FR" sz="1800" dirty="0" smtClean="0"/>
              <a:t>caractère obligatoire de la vaccination et </a:t>
            </a:r>
            <a:r>
              <a:rPr lang="fr-FR" sz="1800" dirty="0" smtClean="0"/>
              <a:t>le statut vaccinal de l’enfant </a:t>
            </a:r>
            <a:endParaRPr lang="en-US" sz="1800" dirty="0" smtClean="0"/>
          </a:p>
          <a:p>
            <a:endParaRPr lang="fr-FR" dirty="0"/>
          </a:p>
        </p:txBody>
      </p:sp>
      <p:graphicFrame>
        <p:nvGraphicFramePr>
          <p:cNvPr id="4" name="Espace réservé du contenu 3"/>
          <p:cNvGraphicFramePr>
            <a:graphicFrameLocks noGrp="1"/>
          </p:cNvGraphicFramePr>
          <p:nvPr>
            <p:ph idx="4294967295"/>
          </p:nvPr>
        </p:nvGraphicFramePr>
        <p:xfrm>
          <a:off x="1143000" y="762000"/>
          <a:ext cx="7772401" cy="2314770"/>
        </p:xfrm>
        <a:graphic>
          <a:graphicData uri="http://schemas.openxmlformats.org/drawingml/2006/table">
            <a:tbl>
              <a:tblPr firstRow="1" bandRow="1">
                <a:tableStyleId>{7DF18680-E054-41AD-8BC1-D1AEF772440D}</a:tableStyleId>
              </a:tblPr>
              <a:tblGrid>
                <a:gridCol w="1110343"/>
                <a:gridCol w="1110343"/>
                <a:gridCol w="1110343"/>
                <a:gridCol w="1110343"/>
                <a:gridCol w="1110343"/>
                <a:gridCol w="1110343"/>
                <a:gridCol w="1110343"/>
              </a:tblGrid>
              <a:tr h="153734">
                <a:tc rowSpan="3">
                  <a:txBody>
                    <a:bodyPr/>
                    <a:lstStyle/>
                    <a:p>
                      <a:pPr marL="0" marR="0" algn="ctr">
                        <a:lnSpc>
                          <a:spcPct val="115000"/>
                        </a:lnSpc>
                        <a:spcBef>
                          <a:spcPts val="0"/>
                        </a:spcBef>
                        <a:spcAft>
                          <a:spcPts val="0"/>
                        </a:spcAft>
                      </a:pPr>
                      <a:r>
                        <a:rPr lang="en-US" sz="1400" dirty="0"/>
                        <a:t>Occupation</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dirty="0"/>
                        <a:t>Statut vaccinal de l'enfant</a:t>
                      </a:r>
                      <a:endParaRPr lang="en-US" sz="1400" dirty="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9812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 </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19812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198120">
                <a:tc>
                  <a:txBody>
                    <a:bodyPr/>
                    <a:lstStyle/>
                    <a:p>
                      <a:pPr marL="0" marR="0">
                        <a:lnSpc>
                          <a:spcPct val="115000"/>
                        </a:lnSpc>
                        <a:spcBef>
                          <a:spcPts val="0"/>
                        </a:spcBef>
                        <a:spcAft>
                          <a:spcPts val="0"/>
                        </a:spcAft>
                      </a:pPr>
                      <a:r>
                        <a:rPr lang="en-US" sz="1400"/>
                        <a:t>Chômage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18.8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28.8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24.6</a:t>
                      </a:r>
                      <a:endParaRPr lang="en-US" sz="1400">
                        <a:latin typeface="Calibri"/>
                        <a:ea typeface="MS Mincho"/>
                        <a:cs typeface="Times New Roman"/>
                      </a:endParaRPr>
                    </a:p>
                  </a:txBody>
                  <a:tcPr marL="68580" marR="68580" marT="0" marB="0" anchor="ctr"/>
                </a:tc>
              </a:tr>
              <a:tr h="198120">
                <a:tc>
                  <a:txBody>
                    <a:bodyPr/>
                    <a:lstStyle/>
                    <a:p>
                      <a:pPr marL="0" marR="0">
                        <a:lnSpc>
                          <a:spcPct val="115000"/>
                        </a:lnSpc>
                        <a:spcBef>
                          <a:spcPts val="0"/>
                        </a:spcBef>
                        <a:spcAft>
                          <a:spcPts val="0"/>
                        </a:spcAft>
                      </a:pPr>
                      <a:r>
                        <a:rPr lang="en-US" sz="1400"/>
                        <a:t>Salarié</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5.9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5.0</a:t>
                      </a:r>
                      <a:endParaRPr lang="en-US" sz="1400">
                        <a:latin typeface="Calibri"/>
                        <a:ea typeface="MS Mincho"/>
                        <a:cs typeface="Times New Roman"/>
                      </a:endParaRPr>
                    </a:p>
                  </a:txBody>
                  <a:tcPr marL="68580" marR="68580" marT="0" marB="0" anchor="ctr"/>
                </a:tc>
              </a:tr>
              <a:tr h="396240">
                <a:tc>
                  <a:txBody>
                    <a:bodyPr/>
                    <a:lstStyle/>
                    <a:p>
                      <a:pPr marL="0" marR="0">
                        <a:lnSpc>
                          <a:spcPct val="115000"/>
                        </a:lnSpc>
                        <a:spcBef>
                          <a:spcPts val="0"/>
                        </a:spcBef>
                        <a:spcAft>
                          <a:spcPts val="0"/>
                        </a:spcAft>
                      </a:pPr>
                      <a:r>
                        <a:rPr lang="en-US" sz="1400" dirty="0"/>
                        <a:t>Commerce de </a:t>
                      </a:r>
                      <a:r>
                        <a:rPr lang="en-US" sz="1400" dirty="0" err="1"/>
                        <a:t>détail</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58.4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74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kumimoji="0" lang="en-US" sz="2800" b="1" kern="1200" dirty="0">
                          <a:solidFill>
                            <a:schemeClr val="dk1"/>
                          </a:solidFill>
                          <a:latin typeface="+mn-lt"/>
                          <a:ea typeface="+mn-ea"/>
                          <a:cs typeface="+mn-cs"/>
                        </a:rPr>
                        <a:t>53.2</a:t>
                      </a:r>
                    </a:p>
                  </a:txBody>
                  <a:tcPr marL="68580" marR="68580" marT="0" marB="0" anchor="ctr"/>
                </a:tc>
                <a:tc>
                  <a:txBody>
                    <a:bodyPr/>
                    <a:lstStyle/>
                    <a:p>
                      <a:pPr marL="0" marR="0" algn="ctr">
                        <a:lnSpc>
                          <a:spcPct val="115000"/>
                        </a:lnSpc>
                        <a:spcBef>
                          <a:spcPts val="0"/>
                        </a:spcBef>
                        <a:spcAft>
                          <a:spcPts val="0"/>
                        </a:spcAft>
                      </a:pPr>
                      <a:r>
                        <a:rPr lang="en-US" sz="1400"/>
                        <a:t>133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55.4</a:t>
                      </a:r>
                      <a:endParaRPr lang="en-US" sz="2800" b="1" dirty="0">
                        <a:latin typeface="Calibri"/>
                        <a:ea typeface="MS Mincho"/>
                        <a:cs typeface="Times New Roman"/>
                      </a:endParaRPr>
                    </a:p>
                  </a:txBody>
                  <a:tcPr marL="68580" marR="68580" marT="0" marB="0" anchor="ctr"/>
                </a:tc>
              </a:tr>
              <a:tr h="198120">
                <a:tc>
                  <a:txBody>
                    <a:bodyPr/>
                    <a:lstStyle/>
                    <a:p>
                      <a:pPr marL="0" marR="0">
                        <a:lnSpc>
                          <a:spcPct val="115000"/>
                        </a:lnSpc>
                        <a:spcBef>
                          <a:spcPts val="0"/>
                        </a:spcBef>
                        <a:spcAft>
                          <a:spcPts val="0"/>
                        </a:spcAft>
                      </a:pPr>
                      <a:r>
                        <a:rPr lang="en-US" sz="1400"/>
                        <a:t>Cultivateur</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14.9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11.5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12.9</a:t>
                      </a:r>
                      <a:endParaRPr lang="en-US" sz="1400" dirty="0">
                        <a:latin typeface="Calibri"/>
                        <a:ea typeface="MS Mincho"/>
                        <a:cs typeface="Times New Roman"/>
                      </a:endParaRPr>
                    </a:p>
                  </a:txBody>
                  <a:tcPr marL="68580" marR="68580" marT="0" marB="0" anchor="ctr"/>
                </a:tc>
              </a:tr>
              <a:tr h="198120">
                <a:tc>
                  <a:txBody>
                    <a:bodyPr/>
                    <a:lstStyle/>
                    <a:p>
                      <a:pPr marL="0" marR="0">
                        <a:lnSpc>
                          <a:spcPct val="115000"/>
                        </a:lnSpc>
                        <a:spcBef>
                          <a:spcPts val="0"/>
                        </a:spcBef>
                        <a:spcAft>
                          <a:spcPts val="0"/>
                        </a:spcAft>
                      </a:pPr>
                      <a:r>
                        <a:rPr lang="en-US" sz="1400"/>
                        <a:t>Autre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2.1</a:t>
                      </a:r>
                      <a:endParaRPr lang="en-US" sz="1400" dirty="0">
                        <a:latin typeface="Calibri"/>
                        <a:ea typeface="MS Mincho"/>
                        <a:cs typeface="Times New Roman"/>
                      </a:endParaRPr>
                    </a:p>
                  </a:txBody>
                  <a:tcPr marL="68580" marR="68580" marT="0" marB="0" anchor="ctr"/>
                </a:tc>
              </a:tr>
              <a:tr h="19812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139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240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graphicFrame>
        <p:nvGraphicFramePr>
          <p:cNvPr id="7" name="Tableau 6"/>
          <p:cNvGraphicFramePr>
            <a:graphicFrameLocks noGrp="1"/>
          </p:cNvGraphicFramePr>
          <p:nvPr/>
        </p:nvGraphicFramePr>
        <p:xfrm>
          <a:off x="1066800" y="4114800"/>
          <a:ext cx="7924805" cy="2187131"/>
        </p:xfrm>
        <a:graphic>
          <a:graphicData uri="http://schemas.openxmlformats.org/drawingml/2006/table">
            <a:tbl>
              <a:tblPr firstRow="1" bandRow="1">
                <a:tableStyleId>{7DF18680-E054-41AD-8BC1-D1AEF772440D}</a:tableStyleId>
              </a:tblPr>
              <a:tblGrid>
                <a:gridCol w="1295400"/>
                <a:gridCol w="968830"/>
                <a:gridCol w="1132115"/>
                <a:gridCol w="1132115"/>
                <a:gridCol w="1132115"/>
                <a:gridCol w="1132115"/>
                <a:gridCol w="1132115"/>
              </a:tblGrid>
              <a:tr h="345440">
                <a:tc rowSpan="3">
                  <a:txBody>
                    <a:bodyPr/>
                    <a:lstStyle/>
                    <a:p>
                      <a:pPr marL="0" marR="0" algn="ctr">
                        <a:lnSpc>
                          <a:spcPct val="115000"/>
                        </a:lnSpc>
                        <a:spcBef>
                          <a:spcPts val="0"/>
                        </a:spcBef>
                        <a:spcAft>
                          <a:spcPts val="0"/>
                        </a:spcAft>
                      </a:pPr>
                      <a:r>
                        <a:rPr lang="fr-FR" sz="1400" dirty="0"/>
                        <a:t>Opinion sur le caractère obligatoire de la vaccination</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dirty="0"/>
                        <a:t>Statut vaccinal de l'enfant</a:t>
                      </a:r>
                      <a:endParaRPr lang="en-US" sz="1400" dirty="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4544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4544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t>Effectif</a:t>
                      </a:r>
                      <a:endParaRPr lang="en-US" sz="1400" dirty="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err="1"/>
                        <a:t>Effectif</a:t>
                      </a:r>
                      <a:endParaRPr lang="en-US" sz="1400" dirty="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45440">
                <a:tc>
                  <a:txBody>
                    <a:bodyPr/>
                    <a:lstStyle/>
                    <a:p>
                      <a:pPr marL="0" marR="0">
                        <a:lnSpc>
                          <a:spcPct val="115000"/>
                        </a:lnSpc>
                        <a:spcBef>
                          <a:spcPts val="0"/>
                        </a:spcBef>
                        <a:spcAft>
                          <a:spcPts val="0"/>
                        </a:spcAft>
                      </a:pPr>
                      <a:r>
                        <a:rPr lang="en-US" sz="1400"/>
                        <a:t>Oui</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98.0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97.1</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234</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97.5</a:t>
                      </a:r>
                      <a:endParaRPr lang="en-US" sz="2800" b="1" dirty="0">
                        <a:latin typeface="Calibri"/>
                        <a:ea typeface="MS Mincho"/>
                        <a:cs typeface="Times New Roman"/>
                      </a:endParaRPr>
                    </a:p>
                  </a:txBody>
                  <a:tcPr marL="68580" marR="68580" marT="0" marB="0" anchor="ctr"/>
                </a:tc>
              </a:tr>
              <a:tr h="345440">
                <a:tc>
                  <a:txBody>
                    <a:bodyPr/>
                    <a:lstStyle/>
                    <a:p>
                      <a:pPr marL="0" marR="0">
                        <a:lnSpc>
                          <a:spcPct val="115000"/>
                        </a:lnSpc>
                        <a:spcBef>
                          <a:spcPts val="0"/>
                        </a:spcBef>
                        <a:spcAft>
                          <a:spcPts val="0"/>
                        </a:spcAft>
                      </a:pPr>
                      <a:r>
                        <a:rPr lang="en-US" sz="1400"/>
                        <a:t>Non</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2.5</a:t>
                      </a:r>
                      <a:endParaRPr lang="en-US" sz="1400">
                        <a:latin typeface="Calibri"/>
                        <a:ea typeface="MS Mincho"/>
                        <a:cs typeface="Times New Roman"/>
                      </a:endParaRPr>
                    </a:p>
                  </a:txBody>
                  <a:tcPr marL="68580" marR="68580" marT="0" marB="0" anchor="ctr"/>
                </a:tc>
              </a:tr>
              <a:tr h="34544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95400" y="152400"/>
            <a:ext cx="7406640" cy="1472184"/>
          </a:xfrm>
        </p:spPr>
        <p:txBody>
          <a:bodyPr>
            <a:normAutofit/>
          </a:bodyPr>
          <a:lstStyle/>
          <a:p>
            <a:r>
              <a:rPr lang="fr-HT" sz="2000" dirty="0" smtClean="0"/>
              <a:t>Tableau 17 Opinion sur les lieux de vaccination et le statut vaccinal de l’enfant</a:t>
            </a:r>
            <a:r>
              <a:rPr lang="en-US" dirty="0" smtClean="0"/>
              <a:t/>
            </a:r>
            <a:br>
              <a:rPr lang="en-US" dirty="0" smtClean="0"/>
            </a:br>
            <a:endParaRPr lang="fr-FR" dirty="0"/>
          </a:p>
        </p:txBody>
      </p:sp>
      <p:sp>
        <p:nvSpPr>
          <p:cNvPr id="5" name="Sous-titre 4"/>
          <p:cNvSpPr>
            <a:spLocks noGrp="1"/>
          </p:cNvSpPr>
          <p:nvPr>
            <p:ph type="subTitle" idx="1"/>
          </p:nvPr>
        </p:nvSpPr>
        <p:spPr>
          <a:xfrm>
            <a:off x="1219200" y="3657600"/>
            <a:ext cx="7696200" cy="2667000"/>
          </a:xfrm>
        </p:spPr>
        <p:txBody>
          <a:bodyPr/>
          <a:lstStyle/>
          <a:p>
            <a:r>
              <a:rPr lang="fr-FR" sz="1800" dirty="0" smtClean="0"/>
              <a:t>Tableau 18 Opinion sur </a:t>
            </a:r>
            <a:r>
              <a:rPr lang="fr-FR" sz="1800" dirty="0" smtClean="0">
                <a:solidFill>
                  <a:schemeClr val="accent3">
                    <a:lumMod val="60000"/>
                    <a:lumOff val="40000"/>
                  </a:schemeClr>
                </a:solidFill>
              </a:rPr>
              <a:t>l’importance</a:t>
            </a:r>
            <a:r>
              <a:rPr lang="fr-FR" sz="1800" dirty="0" smtClean="0"/>
              <a:t> de la vaccination et le statut vaccinal</a:t>
            </a:r>
            <a:endParaRPr lang="en-US" sz="1800" dirty="0" smtClean="0"/>
          </a:p>
          <a:p>
            <a:endParaRPr lang="fr-FR" dirty="0"/>
          </a:p>
        </p:txBody>
      </p:sp>
      <p:graphicFrame>
        <p:nvGraphicFramePr>
          <p:cNvPr id="4" name="Espace réservé du contenu 3"/>
          <p:cNvGraphicFramePr>
            <a:graphicFrameLocks noGrp="1"/>
          </p:cNvGraphicFramePr>
          <p:nvPr>
            <p:ph idx="4294967295"/>
          </p:nvPr>
        </p:nvGraphicFramePr>
        <p:xfrm>
          <a:off x="1219200" y="1066800"/>
          <a:ext cx="7499352" cy="2225040"/>
        </p:xfrm>
        <a:graphic>
          <a:graphicData uri="http://schemas.openxmlformats.org/drawingml/2006/table">
            <a:tbl>
              <a:tblPr firstRow="1" bandRow="1">
                <a:tableStyleId>{7DF18680-E054-41AD-8BC1-D1AEF772440D}</a:tableStyleId>
              </a:tblPr>
              <a:tblGrid>
                <a:gridCol w="1295400"/>
                <a:gridCol w="847272"/>
                <a:gridCol w="1071336"/>
                <a:gridCol w="1071336"/>
                <a:gridCol w="1071336"/>
                <a:gridCol w="1071336"/>
                <a:gridCol w="1071336"/>
              </a:tblGrid>
              <a:tr h="370840">
                <a:tc rowSpan="3">
                  <a:txBody>
                    <a:bodyPr/>
                    <a:lstStyle/>
                    <a:p>
                      <a:pPr marL="0" marR="0" algn="ctr">
                        <a:lnSpc>
                          <a:spcPct val="115000"/>
                        </a:lnSpc>
                        <a:spcBef>
                          <a:spcPts val="0"/>
                        </a:spcBef>
                        <a:spcAft>
                          <a:spcPts val="0"/>
                        </a:spcAft>
                      </a:pPr>
                      <a:r>
                        <a:rPr lang="fr-FR" sz="1400" dirty="0"/>
                        <a:t>Connaissance sur les lieux de vaccination</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a:t>Statut vaccinal de l'enfant</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084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7084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dirty="0"/>
                        <a:t>Bonne</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99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238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99.6</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fr-FR" sz="1400"/>
                        <a:t>Mauvaise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0.4</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graphicFrame>
        <p:nvGraphicFramePr>
          <p:cNvPr id="6" name="Tableau 5"/>
          <p:cNvGraphicFramePr>
            <a:graphicFrameLocks noGrp="1"/>
          </p:cNvGraphicFramePr>
          <p:nvPr/>
        </p:nvGraphicFramePr>
        <p:xfrm>
          <a:off x="1447800" y="4114800"/>
          <a:ext cx="7391398" cy="2314131"/>
        </p:xfrm>
        <a:graphic>
          <a:graphicData uri="http://schemas.openxmlformats.org/drawingml/2006/table">
            <a:tbl>
              <a:tblPr firstRow="1" bandRow="1">
                <a:tableStyleId>{7DF18680-E054-41AD-8BC1-D1AEF772440D}</a:tableStyleId>
              </a:tblPr>
              <a:tblGrid>
                <a:gridCol w="1219200"/>
                <a:gridCol w="892628"/>
                <a:gridCol w="1055914"/>
                <a:gridCol w="1055914"/>
                <a:gridCol w="1055914"/>
                <a:gridCol w="1055914"/>
                <a:gridCol w="1055914"/>
              </a:tblGrid>
              <a:tr h="370840">
                <a:tc rowSpan="3">
                  <a:txBody>
                    <a:bodyPr/>
                    <a:lstStyle/>
                    <a:p>
                      <a:pPr marL="0" marR="0" algn="ctr">
                        <a:lnSpc>
                          <a:spcPct val="115000"/>
                        </a:lnSpc>
                        <a:spcBef>
                          <a:spcPts val="0"/>
                        </a:spcBef>
                        <a:spcAft>
                          <a:spcPts val="0"/>
                        </a:spcAft>
                      </a:pPr>
                      <a:r>
                        <a:rPr lang="fr-FR" sz="1400" dirty="0"/>
                        <a:t>Opinion sur l'importance de la vaccination</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a:t>Statut vaccinal de l'enfant</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084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7084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Oui</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137</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98.6</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237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99.2</a:t>
                      </a:r>
                      <a:endParaRPr lang="en-US" sz="2800" b="1" dirty="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Non</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0.8</a:t>
                      </a:r>
                      <a:endParaRPr lang="en-US" sz="1400" dirty="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1087902"/>
          </a:xfrm>
        </p:spPr>
        <p:txBody>
          <a:bodyPr>
            <a:normAutofit fontScale="90000"/>
          </a:bodyPr>
          <a:lstStyle/>
          <a:p>
            <a:r>
              <a:rPr lang="fr-FR" sz="2000" dirty="0" smtClean="0">
                <a:solidFill>
                  <a:schemeClr val="tx2">
                    <a:shade val="30000"/>
                    <a:satMod val="150000"/>
                  </a:schemeClr>
                </a:solidFill>
                <a:latin typeface="+mn-lt"/>
                <a:ea typeface="+mn-ea"/>
                <a:cs typeface="+mn-cs"/>
              </a:rPr>
              <a:t>Tableau 23 Opinion sur la </a:t>
            </a:r>
            <a:r>
              <a:rPr lang="fr-FR" sz="2000" dirty="0" smtClean="0">
                <a:solidFill>
                  <a:schemeClr val="accent3">
                    <a:lumMod val="60000"/>
                    <a:lumOff val="40000"/>
                  </a:schemeClr>
                </a:solidFill>
                <a:latin typeface="+mn-lt"/>
                <a:ea typeface="+mn-ea"/>
                <a:cs typeface="+mn-cs"/>
              </a:rPr>
              <a:t>disponibilité des vaccins </a:t>
            </a:r>
            <a:r>
              <a:rPr lang="fr-FR" sz="2000" dirty="0" smtClean="0">
                <a:solidFill>
                  <a:schemeClr val="tx2">
                    <a:shade val="30000"/>
                    <a:satMod val="150000"/>
                  </a:schemeClr>
                </a:solidFill>
                <a:latin typeface="+mn-lt"/>
                <a:ea typeface="+mn-ea"/>
                <a:cs typeface="+mn-cs"/>
              </a:rPr>
              <a:t>dans les centres de vaccination et le statut vaccinal de l’enfant </a:t>
            </a:r>
            <a:r>
              <a:rPr lang="en-US" dirty="0" smtClean="0"/>
              <a:t/>
            </a:r>
            <a:br>
              <a:rPr lang="en-US" dirty="0" smtClean="0"/>
            </a:br>
            <a:endParaRPr lang="fr-FR" dirty="0"/>
          </a:p>
        </p:txBody>
      </p:sp>
      <p:sp>
        <p:nvSpPr>
          <p:cNvPr id="5" name="Sous-titre 4"/>
          <p:cNvSpPr>
            <a:spLocks noGrp="1"/>
          </p:cNvSpPr>
          <p:nvPr>
            <p:ph type="subTitle" idx="1"/>
          </p:nvPr>
        </p:nvSpPr>
        <p:spPr>
          <a:xfrm>
            <a:off x="1066800" y="3581400"/>
            <a:ext cx="7406640" cy="2819400"/>
          </a:xfrm>
        </p:spPr>
        <p:txBody>
          <a:bodyPr/>
          <a:lstStyle/>
          <a:p>
            <a:r>
              <a:rPr lang="fr-HT" sz="1800" dirty="0" smtClean="0"/>
              <a:t>Tableau 24 Opinion sur la régularité du personnel de santé et le statut vaccinal de l’enfant</a:t>
            </a:r>
          </a:p>
          <a:p>
            <a:endParaRPr lang="en-US" sz="1800" dirty="0" smtClean="0"/>
          </a:p>
          <a:p>
            <a:endParaRPr lang="fr-FR" dirty="0"/>
          </a:p>
        </p:txBody>
      </p:sp>
      <p:graphicFrame>
        <p:nvGraphicFramePr>
          <p:cNvPr id="4" name="Espace réservé du contenu 3"/>
          <p:cNvGraphicFramePr>
            <a:graphicFrameLocks noGrp="1"/>
          </p:cNvGraphicFramePr>
          <p:nvPr>
            <p:ph idx="4294967295"/>
          </p:nvPr>
        </p:nvGraphicFramePr>
        <p:xfrm>
          <a:off x="1219200" y="1066800"/>
          <a:ext cx="7499352" cy="2314131"/>
        </p:xfrm>
        <a:graphic>
          <a:graphicData uri="http://schemas.openxmlformats.org/drawingml/2006/table">
            <a:tbl>
              <a:tblPr firstRow="1" bandRow="1">
                <a:tableStyleId>{7DF18680-E054-41AD-8BC1-D1AEF772440D}</a:tableStyleId>
              </a:tblPr>
              <a:tblGrid>
                <a:gridCol w="1371600"/>
                <a:gridCol w="771072"/>
                <a:gridCol w="1071336"/>
                <a:gridCol w="1071336"/>
                <a:gridCol w="1071336"/>
                <a:gridCol w="1071336"/>
                <a:gridCol w="1071336"/>
              </a:tblGrid>
              <a:tr h="370840">
                <a:tc rowSpan="3">
                  <a:txBody>
                    <a:bodyPr/>
                    <a:lstStyle/>
                    <a:p>
                      <a:pPr marL="0" marR="0" algn="ctr">
                        <a:lnSpc>
                          <a:spcPct val="115000"/>
                        </a:lnSpc>
                        <a:spcBef>
                          <a:spcPts val="0"/>
                        </a:spcBef>
                        <a:spcAft>
                          <a:spcPts val="0"/>
                        </a:spcAft>
                      </a:pPr>
                      <a:r>
                        <a:rPr lang="fr-FR" sz="1400" dirty="0"/>
                        <a:t>Opinion sur la disponibilité des vaccins</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dirty="0"/>
                        <a:t>Statut vaccinal de l'enfant</a:t>
                      </a:r>
                      <a:endParaRPr lang="en-US" sz="1400" dirty="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084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7084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Non disponible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46.5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37.4</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41.3</a:t>
                      </a:r>
                      <a:endParaRPr lang="en-US" sz="2800" b="1" dirty="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Disponible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54</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53.5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87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62.6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141</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58.7</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240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graphicFrame>
        <p:nvGraphicFramePr>
          <p:cNvPr id="6" name="Tableau 5"/>
          <p:cNvGraphicFramePr>
            <a:graphicFrameLocks noGrp="1"/>
          </p:cNvGraphicFramePr>
          <p:nvPr/>
        </p:nvGraphicFramePr>
        <p:xfrm>
          <a:off x="1219200" y="4267200"/>
          <a:ext cx="7696200" cy="2225040"/>
        </p:xfrm>
        <a:graphic>
          <a:graphicData uri="http://schemas.openxmlformats.org/drawingml/2006/table">
            <a:tbl>
              <a:tblPr firstRow="1" bandRow="1">
                <a:tableStyleId>{7DF18680-E054-41AD-8BC1-D1AEF772440D}</a:tableStyleId>
              </a:tblPr>
              <a:tblGrid>
                <a:gridCol w="1507505"/>
                <a:gridCol w="691410"/>
                <a:gridCol w="1099457"/>
                <a:gridCol w="1099457"/>
                <a:gridCol w="1099457"/>
                <a:gridCol w="1099457"/>
                <a:gridCol w="1099457"/>
              </a:tblGrid>
              <a:tr h="370840">
                <a:tc rowSpan="3">
                  <a:txBody>
                    <a:bodyPr/>
                    <a:lstStyle/>
                    <a:p>
                      <a:pPr marL="0" marR="0" algn="ctr">
                        <a:lnSpc>
                          <a:spcPct val="115000"/>
                        </a:lnSpc>
                        <a:spcBef>
                          <a:spcPts val="0"/>
                        </a:spcBef>
                        <a:spcAft>
                          <a:spcPts val="0"/>
                        </a:spcAft>
                      </a:pPr>
                      <a:r>
                        <a:rPr lang="fr-FR" sz="1400" dirty="0"/>
                        <a:t>Opinion sur la régularité du personnel de santé </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fr-FR" sz="1400"/>
                        <a:t>Statut vaccinal de l’enfant </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084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7084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Non</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35.6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40.3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38.3</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Oui</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64.4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83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59.7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148</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61.7</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630702"/>
          </a:xfrm>
        </p:spPr>
        <p:txBody>
          <a:bodyPr>
            <a:normAutofit fontScale="90000"/>
          </a:bodyPr>
          <a:lstStyle/>
          <a:p>
            <a:r>
              <a:rPr lang="fr-FR" dirty="0" smtClean="0"/>
              <a:t>Introduction: Justification</a:t>
            </a:r>
            <a:endParaRPr lang="fr-FR" dirty="0"/>
          </a:p>
        </p:txBody>
      </p:sp>
      <p:sp>
        <p:nvSpPr>
          <p:cNvPr id="3" name="Sous-titre 2"/>
          <p:cNvSpPr>
            <a:spLocks noGrp="1"/>
          </p:cNvSpPr>
          <p:nvPr>
            <p:ph type="subTitle" idx="1"/>
          </p:nvPr>
        </p:nvSpPr>
        <p:spPr>
          <a:xfrm>
            <a:off x="914400" y="1295400"/>
            <a:ext cx="8001000" cy="5181600"/>
          </a:xfrm>
        </p:spPr>
        <p:txBody>
          <a:bodyPr>
            <a:normAutofit fontScale="92500" lnSpcReduction="20000"/>
          </a:bodyPr>
          <a:lstStyle/>
          <a:p>
            <a:pPr algn="just">
              <a:buFont typeface="Wingdings" pitchFamily="2" charset="2"/>
              <a:buChar char="q"/>
            </a:pPr>
            <a:r>
              <a:rPr lang="fr-FR" dirty="0" smtClean="0"/>
              <a:t>Importance de la vaccination dans la lutte contre la mortalité infantile</a:t>
            </a:r>
          </a:p>
          <a:p>
            <a:pPr algn="just"/>
            <a:endParaRPr lang="fr-FR" dirty="0" smtClean="0"/>
          </a:p>
          <a:p>
            <a:pPr algn="just">
              <a:buFont typeface="Wingdings" pitchFamily="2" charset="2"/>
              <a:buChar char="q"/>
            </a:pPr>
            <a:r>
              <a:rPr lang="fr-FR" dirty="0" smtClean="0"/>
              <a:t>Objectif</a:t>
            </a:r>
            <a:r>
              <a:rPr lang="fr-FR" dirty="0" smtClean="0"/>
              <a:t> </a:t>
            </a:r>
            <a:r>
              <a:rPr lang="fr-FR" dirty="0" smtClean="0"/>
              <a:t>de </a:t>
            </a:r>
            <a:r>
              <a:rPr lang="fr-FR" dirty="0" smtClean="0"/>
              <a:t>réduction du </a:t>
            </a:r>
            <a:r>
              <a:rPr lang="fr-FR" dirty="0" smtClean="0"/>
              <a:t>taux de mortalité infantile de 2/3 d’ici </a:t>
            </a:r>
            <a:r>
              <a:rPr lang="fr-FR" dirty="0" smtClean="0"/>
              <a:t>2015 (4eme OMD</a:t>
            </a:r>
            <a:r>
              <a:rPr lang="fr-FR" dirty="0" smtClean="0"/>
              <a:t>)</a:t>
            </a:r>
          </a:p>
          <a:p>
            <a:pPr algn="just"/>
            <a:endParaRPr lang="fr-FR" dirty="0" smtClean="0"/>
          </a:p>
          <a:p>
            <a:pPr algn="just">
              <a:buFont typeface="Wingdings" pitchFamily="2" charset="2"/>
              <a:buChar char="q"/>
            </a:pPr>
            <a:r>
              <a:rPr lang="fr-FR" dirty="0" smtClean="0"/>
              <a:t>Mauvais classement d’</a:t>
            </a:r>
            <a:r>
              <a:rPr lang="fr-FR" dirty="0" err="1" smtClean="0"/>
              <a:t>Haiti</a:t>
            </a:r>
            <a:r>
              <a:rPr lang="fr-FR" dirty="0" smtClean="0"/>
              <a:t> </a:t>
            </a:r>
            <a:r>
              <a:rPr lang="fr-FR" dirty="0" smtClean="0"/>
              <a:t>en termes de couverture </a:t>
            </a:r>
            <a:r>
              <a:rPr lang="fr-FR" dirty="0" smtClean="0"/>
              <a:t>vaccinale et de complétude du cycle vaccinal sur le plan </a:t>
            </a:r>
            <a:r>
              <a:rPr lang="fr-FR" dirty="0" smtClean="0"/>
              <a:t>mondial </a:t>
            </a:r>
            <a:r>
              <a:rPr lang="fr-FR" dirty="0" smtClean="0"/>
              <a:t>et régional</a:t>
            </a:r>
          </a:p>
          <a:p>
            <a:pPr algn="just"/>
            <a:endParaRPr lang="fr-FR" dirty="0" smtClean="0"/>
          </a:p>
          <a:p>
            <a:pPr algn="just">
              <a:buFont typeface="Wingdings" pitchFamily="2" charset="2"/>
              <a:buChar char="q"/>
            </a:pPr>
            <a:r>
              <a:rPr lang="fr-FR" dirty="0" smtClean="0"/>
              <a:t>Faible taux de couverture vaccinale en Haïti (en 2010)</a:t>
            </a:r>
          </a:p>
          <a:p>
            <a:pPr algn="just"/>
            <a:r>
              <a:rPr lang="fr-FR" dirty="0" smtClean="0"/>
              <a:t>DTP-R:55 %,  taux d’abandon DTP-R:43 %</a:t>
            </a:r>
          </a:p>
          <a:p>
            <a:pPr algn="just"/>
            <a:endParaRPr lang="fr-FR" dirty="0" smtClean="0"/>
          </a:p>
          <a:p>
            <a:pPr algn="just">
              <a:buFont typeface="Wingdings" pitchFamily="2" charset="2"/>
              <a:buChar char="q"/>
            </a:pPr>
            <a:r>
              <a:rPr lang="fr-FR" dirty="0" smtClean="0"/>
              <a:t>Faible taux de complétude dans le département des Nippes (28 % en 2010) </a:t>
            </a:r>
          </a:p>
          <a:p>
            <a:endParaRPr lang="fr-FR" dirty="0" smtClean="0"/>
          </a:p>
          <a:p>
            <a:endParaRPr lang="fr-FR" dirty="0" smtClean="0"/>
          </a:p>
          <a:p>
            <a:endParaRPr lang="fr-FR"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95400" y="228600"/>
            <a:ext cx="7406640" cy="1981200"/>
          </a:xfrm>
        </p:spPr>
        <p:txBody>
          <a:bodyPr>
            <a:normAutofit fontScale="90000"/>
          </a:bodyPr>
          <a:lstStyle/>
          <a:p>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Tableau 25 Opinion sur la capacité à pourvoir aux dépenses liées à la vaccination et le statut vaccinal de l’enfant</a:t>
            </a:r>
            <a:br>
              <a:rPr lang="fr-FR" sz="2000" dirty="0" smtClean="0"/>
            </a:br>
            <a:r>
              <a:rPr lang="fr-FR" sz="2000" dirty="0" smtClean="0"/>
              <a:t/>
            </a:r>
            <a:br>
              <a:rPr lang="fr-FR" sz="2000" dirty="0" smtClean="0"/>
            </a:br>
            <a:r>
              <a:rPr lang="en-US" dirty="0" smtClean="0"/>
              <a:t/>
            </a:r>
            <a:br>
              <a:rPr lang="en-US" dirty="0" smtClean="0"/>
            </a:br>
            <a:endParaRPr lang="fr-FR" dirty="0"/>
          </a:p>
        </p:txBody>
      </p:sp>
      <p:sp>
        <p:nvSpPr>
          <p:cNvPr id="5" name="Sous-titre 4"/>
          <p:cNvSpPr>
            <a:spLocks noGrp="1"/>
          </p:cNvSpPr>
          <p:nvPr>
            <p:ph type="subTitle" idx="1"/>
          </p:nvPr>
        </p:nvSpPr>
        <p:spPr>
          <a:xfrm>
            <a:off x="914400" y="3276600"/>
            <a:ext cx="7924800" cy="3200400"/>
          </a:xfrm>
        </p:spPr>
        <p:txBody>
          <a:bodyPr/>
          <a:lstStyle/>
          <a:p>
            <a:r>
              <a:rPr lang="fr-FR" sz="1800" dirty="0" smtClean="0"/>
              <a:t>Tableau 26 Opinion sur la </a:t>
            </a:r>
            <a:r>
              <a:rPr lang="fr-FR" sz="1800" dirty="0" smtClean="0">
                <a:solidFill>
                  <a:schemeClr val="accent3">
                    <a:lumMod val="60000"/>
                    <a:lumOff val="40000"/>
                  </a:schemeClr>
                </a:solidFill>
              </a:rPr>
              <a:t>distance entre le domicile du ménage et le centre de santé le plus proche</a:t>
            </a:r>
            <a:r>
              <a:rPr lang="fr-FR" sz="1800" dirty="0" smtClean="0"/>
              <a:t> et le statut vaccinal de l’enfant</a:t>
            </a:r>
            <a:endParaRPr lang="en-US" sz="1800" dirty="0" smtClean="0"/>
          </a:p>
          <a:p>
            <a:endParaRPr lang="fr-FR" dirty="0"/>
          </a:p>
        </p:txBody>
      </p:sp>
      <p:graphicFrame>
        <p:nvGraphicFramePr>
          <p:cNvPr id="4" name="Espace réservé du contenu 3"/>
          <p:cNvGraphicFramePr>
            <a:graphicFrameLocks noGrp="1"/>
          </p:cNvGraphicFramePr>
          <p:nvPr>
            <p:ph idx="4294967295"/>
          </p:nvPr>
        </p:nvGraphicFramePr>
        <p:xfrm>
          <a:off x="1219200" y="914400"/>
          <a:ext cx="7619998" cy="2224423"/>
        </p:xfrm>
        <a:graphic>
          <a:graphicData uri="http://schemas.openxmlformats.org/drawingml/2006/table">
            <a:tbl>
              <a:tblPr firstRow="1" bandRow="1">
                <a:tableStyleId>{7DF18680-E054-41AD-8BC1-D1AEF772440D}</a:tableStyleId>
              </a:tblPr>
              <a:tblGrid>
                <a:gridCol w="1447800"/>
                <a:gridCol w="729343"/>
                <a:gridCol w="1088571"/>
                <a:gridCol w="1088571"/>
                <a:gridCol w="1088571"/>
                <a:gridCol w="1088571"/>
                <a:gridCol w="1088571"/>
              </a:tblGrid>
              <a:tr h="276551">
                <a:tc rowSpan="3">
                  <a:txBody>
                    <a:bodyPr/>
                    <a:lstStyle/>
                    <a:p>
                      <a:pPr marL="0" marR="0" algn="ctr">
                        <a:lnSpc>
                          <a:spcPct val="115000"/>
                        </a:lnSpc>
                        <a:spcBef>
                          <a:spcPts val="0"/>
                        </a:spcBef>
                        <a:spcAft>
                          <a:spcPts val="0"/>
                        </a:spcAft>
                      </a:pPr>
                      <a:r>
                        <a:rPr lang="fr-FR" sz="1400" dirty="0"/>
                        <a:t>Opinion sur la capacité à pourvoir aux dépenses liées à la vaccination </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fr-FR" sz="1400" dirty="0"/>
                        <a:t>Statut vaccinal du premier enfant du répondant</a:t>
                      </a:r>
                      <a:endParaRPr lang="en-US" sz="1400" dirty="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6551">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598443">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t>Pourcentage</a:t>
                      </a:r>
                      <a:endParaRPr lang="en-US" sz="1400" dirty="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t>Pourcentage</a:t>
                      </a:r>
                      <a:endParaRPr lang="en-US" sz="1400" dirty="0">
                        <a:latin typeface="Calibri"/>
                        <a:ea typeface="MS Mincho"/>
                        <a:cs typeface="Times New Roman"/>
                      </a:endParaRPr>
                    </a:p>
                  </a:txBody>
                  <a:tcPr marL="68580" marR="68580" marT="0" marB="0" anchor="ctr"/>
                </a:tc>
              </a:tr>
              <a:tr h="276551">
                <a:tc>
                  <a:txBody>
                    <a:bodyPr/>
                    <a:lstStyle/>
                    <a:p>
                      <a:pPr marL="0" marR="0">
                        <a:lnSpc>
                          <a:spcPct val="115000"/>
                        </a:lnSpc>
                        <a:spcBef>
                          <a:spcPts val="0"/>
                        </a:spcBef>
                        <a:spcAft>
                          <a:spcPts val="0"/>
                        </a:spcAft>
                      </a:pPr>
                      <a:r>
                        <a:rPr lang="en-US" sz="1400"/>
                        <a:t>Capable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54.5</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28.1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39.2</a:t>
                      </a:r>
                      <a:endParaRPr lang="en-US" sz="1400" dirty="0">
                        <a:latin typeface="Calibri"/>
                        <a:ea typeface="MS Mincho"/>
                        <a:cs typeface="Times New Roman"/>
                      </a:endParaRPr>
                    </a:p>
                  </a:txBody>
                  <a:tcPr marL="68580" marR="68580" marT="0" marB="0" anchor="ctr"/>
                </a:tc>
              </a:tr>
              <a:tr h="276551">
                <a:tc>
                  <a:txBody>
                    <a:bodyPr/>
                    <a:lstStyle/>
                    <a:p>
                      <a:pPr marL="0" marR="0">
                        <a:lnSpc>
                          <a:spcPct val="115000"/>
                        </a:lnSpc>
                        <a:spcBef>
                          <a:spcPts val="0"/>
                        </a:spcBef>
                        <a:spcAft>
                          <a:spcPts val="0"/>
                        </a:spcAft>
                      </a:pPr>
                      <a:r>
                        <a:rPr lang="en-US" sz="1400"/>
                        <a:t>Incapable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45.5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71.9</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146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60.8</a:t>
                      </a:r>
                      <a:endParaRPr lang="en-US" sz="2800" b="1" dirty="0">
                        <a:latin typeface="Calibri"/>
                        <a:ea typeface="MS Mincho"/>
                        <a:cs typeface="Times New Roman"/>
                      </a:endParaRPr>
                    </a:p>
                  </a:txBody>
                  <a:tcPr marL="68580" marR="68580" marT="0" marB="0" anchor="ctr"/>
                </a:tc>
              </a:tr>
              <a:tr h="276551">
                <a:tc>
                  <a:txBody>
                    <a:bodyPr/>
                    <a:lstStyle/>
                    <a:p>
                      <a:pPr marL="0" marR="0">
                        <a:lnSpc>
                          <a:spcPct val="115000"/>
                        </a:lnSpc>
                        <a:spcBef>
                          <a:spcPts val="0"/>
                        </a:spcBef>
                        <a:spcAft>
                          <a:spcPts val="0"/>
                        </a:spcAft>
                      </a:pPr>
                      <a:r>
                        <a:rPr lang="en-US" sz="1400" dirty="0"/>
                        <a:t>Total</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101</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graphicFrame>
        <p:nvGraphicFramePr>
          <p:cNvPr id="6" name="Tableau 5"/>
          <p:cNvGraphicFramePr>
            <a:graphicFrameLocks noGrp="1"/>
          </p:cNvGraphicFramePr>
          <p:nvPr/>
        </p:nvGraphicFramePr>
        <p:xfrm>
          <a:off x="914400" y="3962400"/>
          <a:ext cx="8001000" cy="2638807"/>
        </p:xfrm>
        <a:graphic>
          <a:graphicData uri="http://schemas.openxmlformats.org/drawingml/2006/table">
            <a:tbl>
              <a:tblPr firstRow="1" bandRow="1">
                <a:tableStyleId>{7DF18680-E054-41AD-8BC1-D1AEF772440D}</a:tableStyleId>
              </a:tblPr>
              <a:tblGrid>
                <a:gridCol w="1515978"/>
                <a:gridCol w="770022"/>
                <a:gridCol w="1143000"/>
                <a:gridCol w="935181"/>
                <a:gridCol w="1350819"/>
                <a:gridCol w="992909"/>
                <a:gridCol w="1293091"/>
              </a:tblGrid>
              <a:tr h="361061">
                <a:tc rowSpan="3">
                  <a:txBody>
                    <a:bodyPr/>
                    <a:lstStyle/>
                    <a:p>
                      <a:pPr marL="0" marR="0" algn="ctr">
                        <a:lnSpc>
                          <a:spcPct val="115000"/>
                        </a:lnSpc>
                        <a:spcBef>
                          <a:spcPts val="0"/>
                        </a:spcBef>
                        <a:spcAft>
                          <a:spcPts val="0"/>
                        </a:spcAft>
                      </a:pPr>
                      <a:r>
                        <a:rPr lang="fr-FR" sz="1400" dirty="0"/>
                        <a:t>Opinion sur la distance entre le domicile du ménage et le centre de santé le plus proche</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dirty="0"/>
                        <a:t>Statut vaccinal de l'enfant</a:t>
                      </a:r>
                      <a:endParaRPr lang="en-US" sz="1400" dirty="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61061">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649478">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61061">
                <a:tc>
                  <a:txBody>
                    <a:bodyPr/>
                    <a:lstStyle/>
                    <a:p>
                      <a:pPr marL="0" marR="0">
                        <a:lnSpc>
                          <a:spcPct val="115000"/>
                        </a:lnSpc>
                        <a:spcBef>
                          <a:spcPts val="0"/>
                        </a:spcBef>
                        <a:spcAft>
                          <a:spcPts val="0"/>
                        </a:spcAft>
                      </a:pPr>
                      <a:r>
                        <a:rPr lang="en-US" sz="1400" dirty="0" smtClean="0"/>
                        <a:t>Non </a:t>
                      </a:r>
                      <a:r>
                        <a:rPr lang="en-US" sz="1400" dirty="0" err="1" smtClean="0"/>
                        <a:t>éloigné</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58.4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30.2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101</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42.1</a:t>
                      </a:r>
                      <a:endParaRPr lang="en-US" sz="1400">
                        <a:latin typeface="Calibri"/>
                        <a:ea typeface="MS Mincho"/>
                        <a:cs typeface="Times New Roman"/>
                      </a:endParaRPr>
                    </a:p>
                  </a:txBody>
                  <a:tcPr marL="68580" marR="68580" marT="0" marB="0" anchor="ctr"/>
                </a:tc>
              </a:tr>
              <a:tr h="282914">
                <a:tc>
                  <a:txBody>
                    <a:bodyPr/>
                    <a:lstStyle/>
                    <a:p>
                      <a:pPr marL="0" marR="0">
                        <a:lnSpc>
                          <a:spcPct val="115000"/>
                        </a:lnSpc>
                        <a:spcBef>
                          <a:spcPts val="0"/>
                        </a:spcBef>
                        <a:spcAft>
                          <a:spcPts val="0"/>
                        </a:spcAft>
                      </a:pPr>
                      <a:r>
                        <a:rPr lang="en-US" sz="1400" dirty="0" err="1" smtClean="0">
                          <a:latin typeface="Calibri"/>
                          <a:ea typeface="MS Mincho"/>
                          <a:cs typeface="Times New Roman"/>
                        </a:rPr>
                        <a:t>Eloigné</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42</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41.6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69.8</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139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57.9</a:t>
                      </a:r>
                      <a:endParaRPr lang="en-US" sz="2800" b="1" dirty="0">
                        <a:latin typeface="Calibri"/>
                        <a:ea typeface="MS Mincho"/>
                        <a:cs typeface="Times New Roman"/>
                      </a:endParaRPr>
                    </a:p>
                  </a:txBody>
                  <a:tcPr marL="68580" marR="68580" marT="0" marB="0" anchor="ctr"/>
                </a:tc>
              </a:tr>
              <a:tr h="361061">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95400" y="228600"/>
            <a:ext cx="7406640" cy="1371600"/>
          </a:xfrm>
        </p:spPr>
        <p:txBody>
          <a:bodyPr>
            <a:normAutofit/>
          </a:bodyPr>
          <a:lstStyle/>
          <a:p>
            <a:r>
              <a:rPr lang="fr-HT" sz="1800" dirty="0" smtClean="0">
                <a:solidFill>
                  <a:schemeClr val="tx2">
                    <a:shade val="30000"/>
                    <a:satMod val="150000"/>
                  </a:schemeClr>
                </a:solidFill>
                <a:latin typeface="+mn-lt"/>
                <a:ea typeface="+mn-ea"/>
                <a:cs typeface="+mn-cs"/>
              </a:rPr>
              <a:t>Tableau 27 </a:t>
            </a:r>
            <a:r>
              <a:rPr lang="fr-FR" sz="1800" dirty="0" smtClean="0">
                <a:solidFill>
                  <a:schemeClr val="tx2">
                    <a:shade val="30000"/>
                    <a:satMod val="150000"/>
                  </a:schemeClr>
                </a:solidFill>
                <a:latin typeface="+mn-lt"/>
                <a:ea typeface="+mn-ea"/>
                <a:cs typeface="+mn-cs"/>
              </a:rPr>
              <a:t>Opinion des personnes interviewées sur </a:t>
            </a:r>
            <a:r>
              <a:rPr lang="fr-FR" sz="1800" dirty="0" smtClean="0">
                <a:solidFill>
                  <a:schemeClr val="accent3">
                    <a:lumMod val="60000"/>
                    <a:lumOff val="40000"/>
                  </a:schemeClr>
                </a:solidFill>
                <a:latin typeface="+mn-lt"/>
                <a:ea typeface="+mn-ea"/>
                <a:cs typeface="+mn-cs"/>
              </a:rPr>
              <a:t>l’état du chemin </a:t>
            </a:r>
            <a:r>
              <a:rPr lang="fr-FR" sz="1800" dirty="0" smtClean="0">
                <a:solidFill>
                  <a:schemeClr val="tx2">
                    <a:shade val="30000"/>
                    <a:satMod val="150000"/>
                  </a:schemeClr>
                </a:solidFill>
                <a:latin typeface="+mn-lt"/>
                <a:ea typeface="+mn-ea"/>
                <a:cs typeface="+mn-cs"/>
              </a:rPr>
              <a:t>vers les centres de vaccination</a:t>
            </a:r>
            <a:r>
              <a:rPr lang="en-US" dirty="0" smtClean="0"/>
              <a:t/>
            </a:r>
            <a:br>
              <a:rPr lang="en-US" dirty="0" smtClean="0"/>
            </a:br>
            <a:endParaRPr lang="fr-FR" dirty="0"/>
          </a:p>
        </p:txBody>
      </p:sp>
      <p:sp>
        <p:nvSpPr>
          <p:cNvPr id="5" name="Sous-titre 4"/>
          <p:cNvSpPr>
            <a:spLocks noGrp="1"/>
          </p:cNvSpPr>
          <p:nvPr>
            <p:ph type="subTitle" idx="1"/>
          </p:nvPr>
        </p:nvSpPr>
        <p:spPr>
          <a:xfrm>
            <a:off x="1066800" y="3429000"/>
            <a:ext cx="7772400" cy="3124200"/>
          </a:xfrm>
        </p:spPr>
        <p:txBody>
          <a:bodyPr/>
          <a:lstStyle/>
          <a:p>
            <a:r>
              <a:rPr lang="fr-FR" sz="1800" dirty="0" smtClean="0"/>
              <a:t>Tableau 28 Répartition des ménages enquêtés selon </a:t>
            </a:r>
            <a:r>
              <a:rPr lang="fr-FR" sz="1800" dirty="0" smtClean="0">
                <a:solidFill>
                  <a:schemeClr val="accent3">
                    <a:lumMod val="60000"/>
                    <a:lumOff val="40000"/>
                  </a:schemeClr>
                </a:solidFill>
                <a:effectLst>
                  <a:outerShdw blurRad="50000" dist="30000" dir="5400000" algn="tl" rotWithShape="0">
                    <a:srgbClr val="000000">
                      <a:alpha val="30000"/>
                    </a:srgbClr>
                  </a:outerShdw>
                </a:effectLst>
              </a:rPr>
              <a:t>l’incidence de la saison pluvieuse </a:t>
            </a:r>
            <a:r>
              <a:rPr lang="fr-FR" sz="1800" dirty="0" smtClean="0"/>
              <a:t>sur la complétude de la vaccination </a:t>
            </a:r>
            <a:endParaRPr lang="en-US" sz="1800" dirty="0" smtClean="0"/>
          </a:p>
          <a:p>
            <a:endParaRPr lang="fr-FR" dirty="0"/>
          </a:p>
        </p:txBody>
      </p:sp>
      <p:graphicFrame>
        <p:nvGraphicFramePr>
          <p:cNvPr id="4" name="Espace réservé du contenu 3"/>
          <p:cNvGraphicFramePr>
            <a:graphicFrameLocks noGrp="1"/>
          </p:cNvGraphicFramePr>
          <p:nvPr>
            <p:ph idx="4294967295"/>
          </p:nvPr>
        </p:nvGraphicFramePr>
        <p:xfrm>
          <a:off x="1143000" y="990600"/>
          <a:ext cx="7696198" cy="2212531"/>
        </p:xfrm>
        <a:graphic>
          <a:graphicData uri="http://schemas.openxmlformats.org/drawingml/2006/table">
            <a:tbl>
              <a:tblPr firstRow="1" bandRow="1">
                <a:tableStyleId>{7DF18680-E054-41AD-8BC1-D1AEF772440D}</a:tableStyleId>
              </a:tblPr>
              <a:tblGrid>
                <a:gridCol w="1447800"/>
                <a:gridCol w="722172"/>
                <a:gridCol w="1135634"/>
                <a:gridCol w="1084986"/>
                <a:gridCol w="1135634"/>
                <a:gridCol w="1084986"/>
                <a:gridCol w="1084986"/>
              </a:tblGrid>
              <a:tr h="370840">
                <a:tc rowSpan="3">
                  <a:txBody>
                    <a:bodyPr/>
                    <a:lstStyle/>
                    <a:p>
                      <a:pPr marL="0" marR="0" algn="ctr">
                        <a:lnSpc>
                          <a:spcPct val="115000"/>
                        </a:lnSpc>
                        <a:spcBef>
                          <a:spcPts val="0"/>
                        </a:spcBef>
                        <a:spcAft>
                          <a:spcPts val="0"/>
                        </a:spcAft>
                      </a:pPr>
                      <a:r>
                        <a:rPr lang="fr-FR" sz="1400" dirty="0"/>
                        <a:t>Opinion sur l'état du chemin d'accès</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a:t>Statut vaccinal de l'enfant</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084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7084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fr-FR" sz="1400"/>
                        <a:t>Mauvais état</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55.4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30.9</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41.3</a:t>
                      </a:r>
                      <a:endParaRPr lang="en-US" sz="2800" b="1" dirty="0">
                        <a:latin typeface="Calibri"/>
                        <a:ea typeface="MS Mincho"/>
                        <a:cs typeface="Times New Roman"/>
                      </a:endParaRPr>
                    </a:p>
                  </a:txBody>
                  <a:tcPr marL="68580" marR="68580" marT="0" marB="0" anchor="ctr"/>
                </a:tc>
              </a:tr>
              <a:tr h="269240">
                <a:tc>
                  <a:txBody>
                    <a:bodyPr/>
                    <a:lstStyle/>
                    <a:p>
                      <a:pPr marL="0" marR="0">
                        <a:lnSpc>
                          <a:spcPct val="115000"/>
                        </a:lnSpc>
                        <a:spcBef>
                          <a:spcPts val="0"/>
                        </a:spcBef>
                        <a:spcAft>
                          <a:spcPts val="0"/>
                        </a:spcAft>
                      </a:pPr>
                      <a:r>
                        <a:rPr lang="en-US" sz="1400"/>
                        <a:t>Bon état</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44.6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96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69.1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141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58.7</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dirty="0"/>
                        <a:t>Total</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139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240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graphicFrame>
        <p:nvGraphicFramePr>
          <p:cNvPr id="6" name="Tableau 5"/>
          <p:cNvGraphicFramePr>
            <a:graphicFrameLocks noGrp="1"/>
          </p:cNvGraphicFramePr>
          <p:nvPr/>
        </p:nvGraphicFramePr>
        <p:xfrm>
          <a:off x="1066799" y="4038600"/>
          <a:ext cx="7367722" cy="2418589"/>
        </p:xfrm>
        <a:graphic>
          <a:graphicData uri="http://schemas.openxmlformats.org/drawingml/2006/table">
            <a:tbl>
              <a:tblPr firstRow="1" bandRow="1">
                <a:tableStyleId>{7DF18680-E054-41AD-8BC1-D1AEF772440D}</a:tableStyleId>
              </a:tblPr>
              <a:tblGrid>
                <a:gridCol w="1336880"/>
                <a:gridCol w="752696"/>
                <a:gridCol w="1098994"/>
                <a:gridCol w="1044788"/>
                <a:gridCol w="1044788"/>
                <a:gridCol w="1044788"/>
                <a:gridCol w="1044788"/>
              </a:tblGrid>
              <a:tr h="370840">
                <a:tc rowSpan="3">
                  <a:txBody>
                    <a:bodyPr/>
                    <a:lstStyle/>
                    <a:p>
                      <a:pPr marL="0" marR="0" algn="ctr">
                        <a:lnSpc>
                          <a:spcPct val="115000"/>
                        </a:lnSpc>
                        <a:spcBef>
                          <a:spcPts val="0"/>
                        </a:spcBef>
                        <a:spcAft>
                          <a:spcPts val="0"/>
                        </a:spcAft>
                      </a:pPr>
                      <a:r>
                        <a:rPr lang="fr-FR" sz="1400" dirty="0"/>
                        <a:t>Opinion sur l'incidence de la saison pluvieuse</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a:t>Statut vaccinal de l'enfant</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084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a:txBody>
                    <a:bodyPr/>
                    <a:lstStyle/>
                    <a:p>
                      <a:pPr marL="0" marR="0">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 </a:t>
                      </a:r>
                      <a:endParaRPr lang="en-US" sz="1400">
                        <a:latin typeface="Calibri"/>
                        <a:ea typeface="MS Mincho"/>
                        <a:cs typeface="Times New Roman"/>
                      </a:endParaRPr>
                    </a:p>
                  </a:txBody>
                  <a:tcPr marL="68580" marR="68580" marT="0" marB="0" anchor="ctr"/>
                </a:tc>
              </a:tr>
              <a:tr h="370840">
                <a:tc vMerge="1">
                  <a:txBody>
                    <a:bodyPr/>
                    <a:lstStyle/>
                    <a:p>
                      <a:endParaRPr lang="fr-FR"/>
                    </a:p>
                  </a:txBody>
                  <a:tcPr/>
                </a:tc>
                <a:tc>
                  <a:txBody>
                    <a:bodyPr/>
                    <a:lstStyle/>
                    <a:p>
                      <a:pPr marL="0" marR="0">
                        <a:lnSpc>
                          <a:spcPct val="115000"/>
                        </a:lnSpc>
                        <a:spcBef>
                          <a:spcPts val="0"/>
                        </a:spcBef>
                        <a:spcAft>
                          <a:spcPts val="0"/>
                        </a:spcAft>
                      </a:pPr>
                      <a:r>
                        <a:rPr lang="en-US" sz="1400" dirty="0"/>
                        <a:t>Effectif</a:t>
                      </a:r>
                      <a:endParaRPr lang="en-US" sz="1400" dirty="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err="1"/>
                        <a:t>Effectif</a:t>
                      </a:r>
                      <a:endParaRPr lang="en-US" sz="1400" dirty="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Non Empêchement</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54.5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55</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39.6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110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45.8</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Empêchement</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45.5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84</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60.4</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54.2</a:t>
                      </a:r>
                      <a:endParaRPr lang="en-US" sz="2800" b="1" dirty="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100</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240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HT" sz="2000" dirty="0" smtClean="0"/>
              <a:t>Tableau 29 Répartition des ménages enquêtés selon leur opinion </a:t>
            </a:r>
            <a:r>
              <a:rPr lang="fr-HT" sz="2000" dirty="0" smtClean="0">
                <a:solidFill>
                  <a:schemeClr val="accent3">
                    <a:lumMod val="60000"/>
                    <a:lumOff val="40000"/>
                  </a:schemeClr>
                </a:solidFill>
              </a:rPr>
              <a:t>sur le</a:t>
            </a:r>
            <a:r>
              <a:rPr lang="fr-FR" sz="2000" dirty="0" smtClean="0">
                <a:solidFill>
                  <a:schemeClr val="accent3">
                    <a:lumMod val="60000"/>
                    <a:lumOff val="40000"/>
                  </a:schemeClr>
                </a:solidFill>
              </a:rPr>
              <a:t> temps </a:t>
            </a:r>
            <a:r>
              <a:rPr lang="fr-FR" sz="2000" dirty="0" smtClean="0"/>
              <a:t>consacré à la vaccination</a:t>
            </a:r>
            <a:br>
              <a:rPr lang="fr-FR" sz="2000" dirty="0" smtClean="0"/>
            </a:br>
            <a:r>
              <a:rPr lang="en-US" dirty="0" smtClean="0"/>
              <a:t/>
            </a:r>
            <a:br>
              <a:rPr lang="en-US" dirty="0" smtClean="0"/>
            </a:br>
            <a:endParaRPr lang="fr-FR" dirty="0"/>
          </a:p>
        </p:txBody>
      </p:sp>
      <p:sp>
        <p:nvSpPr>
          <p:cNvPr id="5" name="Sous-titre 4"/>
          <p:cNvSpPr>
            <a:spLocks noGrp="1"/>
          </p:cNvSpPr>
          <p:nvPr>
            <p:ph type="subTitle" idx="1"/>
          </p:nvPr>
        </p:nvSpPr>
        <p:spPr>
          <a:xfrm>
            <a:off x="1066800" y="3124200"/>
            <a:ext cx="7772400" cy="3276600"/>
          </a:xfrm>
        </p:spPr>
        <p:txBody>
          <a:bodyPr/>
          <a:lstStyle/>
          <a:p>
            <a:endParaRPr lang="fr-HT" sz="1800" dirty="0" smtClean="0"/>
          </a:p>
          <a:p>
            <a:r>
              <a:rPr lang="fr-HT" sz="1800" dirty="0" smtClean="0"/>
              <a:t>Tableau </a:t>
            </a:r>
            <a:r>
              <a:rPr lang="fr-HT" sz="1800" dirty="0" smtClean="0"/>
              <a:t>30</a:t>
            </a:r>
            <a:r>
              <a:rPr lang="fr-FR" sz="1800" dirty="0" smtClean="0"/>
              <a:t> Influence de </a:t>
            </a:r>
            <a:r>
              <a:rPr lang="fr-FR" sz="1800" dirty="0" smtClean="0">
                <a:solidFill>
                  <a:schemeClr val="accent3">
                    <a:lumMod val="60000"/>
                    <a:lumOff val="40000"/>
                  </a:schemeClr>
                </a:solidFill>
              </a:rPr>
              <a:t>l'absence de gens </a:t>
            </a:r>
            <a:r>
              <a:rPr lang="fr-FR" sz="1800" dirty="0" smtClean="0"/>
              <a:t>pour emmener les enfants aux centres de vaccination</a:t>
            </a:r>
            <a:endParaRPr lang="en-US" sz="1800" dirty="0" smtClean="0"/>
          </a:p>
          <a:p>
            <a:endParaRPr lang="fr-FR" dirty="0"/>
          </a:p>
        </p:txBody>
      </p:sp>
      <p:graphicFrame>
        <p:nvGraphicFramePr>
          <p:cNvPr id="4" name="Espace réservé du contenu 3"/>
          <p:cNvGraphicFramePr>
            <a:graphicFrameLocks noGrp="1"/>
          </p:cNvGraphicFramePr>
          <p:nvPr>
            <p:ph idx="4294967295"/>
          </p:nvPr>
        </p:nvGraphicFramePr>
        <p:xfrm>
          <a:off x="1295400" y="685800"/>
          <a:ext cx="7499352" cy="2314131"/>
        </p:xfrm>
        <a:graphic>
          <a:graphicData uri="http://schemas.openxmlformats.org/drawingml/2006/table">
            <a:tbl>
              <a:tblPr firstRow="1" bandRow="1">
                <a:tableStyleId>{7DF18680-E054-41AD-8BC1-D1AEF772440D}</a:tableStyleId>
              </a:tblPr>
              <a:tblGrid>
                <a:gridCol w="1295400"/>
                <a:gridCol w="847272"/>
                <a:gridCol w="1071336"/>
                <a:gridCol w="1071336"/>
                <a:gridCol w="1071336"/>
                <a:gridCol w="1071336"/>
                <a:gridCol w="1071336"/>
              </a:tblGrid>
              <a:tr h="370840">
                <a:tc rowSpan="3">
                  <a:txBody>
                    <a:bodyPr/>
                    <a:lstStyle/>
                    <a:p>
                      <a:pPr marL="0" marR="0" algn="ctr">
                        <a:lnSpc>
                          <a:spcPct val="115000"/>
                        </a:lnSpc>
                        <a:spcBef>
                          <a:spcPts val="0"/>
                        </a:spcBef>
                        <a:spcAft>
                          <a:spcPts val="0"/>
                        </a:spcAft>
                      </a:pPr>
                      <a:r>
                        <a:rPr lang="fr-FR" sz="1400" dirty="0"/>
                        <a:t>Opinion sur le manque de temps</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a:t>Statut vaccinal de l'enfant</a:t>
                      </a:r>
                      <a:endParaRPr lang="en-US" sz="140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084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7084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Suffisance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38</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37.6</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26.6</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75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31.2</a:t>
                      </a:r>
                      <a:endParaRPr lang="en-US" sz="140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Insuffisance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63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62.4</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102</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73.4</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165</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68.8</a:t>
                      </a:r>
                      <a:endParaRPr lang="en-US" sz="2800" b="1" dirty="0">
                        <a:latin typeface="Calibri"/>
                        <a:ea typeface="MS Mincho"/>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139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240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graphicFrame>
        <p:nvGraphicFramePr>
          <p:cNvPr id="6" name="Tableau 5"/>
          <p:cNvGraphicFramePr>
            <a:graphicFrameLocks noGrp="1"/>
          </p:cNvGraphicFramePr>
          <p:nvPr/>
        </p:nvGraphicFramePr>
        <p:xfrm>
          <a:off x="1066800" y="4114800"/>
          <a:ext cx="7391398" cy="2441131"/>
        </p:xfrm>
        <a:graphic>
          <a:graphicData uri="http://schemas.openxmlformats.org/drawingml/2006/table">
            <a:tbl>
              <a:tblPr firstRow="1" bandRow="1">
                <a:tableStyleId>{7DF18680-E054-41AD-8BC1-D1AEF772440D}</a:tableStyleId>
              </a:tblPr>
              <a:tblGrid>
                <a:gridCol w="1295400"/>
                <a:gridCol w="816428"/>
                <a:gridCol w="1055914"/>
                <a:gridCol w="1055914"/>
                <a:gridCol w="1055914"/>
                <a:gridCol w="1055914"/>
                <a:gridCol w="1055914"/>
              </a:tblGrid>
              <a:tr h="396240">
                <a:tc rowSpan="3">
                  <a:txBody>
                    <a:bodyPr/>
                    <a:lstStyle/>
                    <a:p>
                      <a:pPr marL="0" marR="0" algn="ctr">
                        <a:lnSpc>
                          <a:spcPct val="115000"/>
                        </a:lnSpc>
                        <a:spcBef>
                          <a:spcPts val="0"/>
                        </a:spcBef>
                        <a:spcAft>
                          <a:spcPts val="0"/>
                        </a:spcAft>
                      </a:pPr>
                      <a:r>
                        <a:rPr lang="fr-FR" sz="1400" dirty="0"/>
                        <a:t>Opinion sur le manque de soutien</a:t>
                      </a:r>
                      <a:endParaRPr lang="en-US" sz="1400" dirty="0">
                        <a:latin typeface="Calibri"/>
                        <a:ea typeface="MS Mincho"/>
                        <a:cs typeface="Times New Roman"/>
                      </a:endParaRPr>
                    </a:p>
                  </a:txBody>
                  <a:tcPr marL="68580" marR="68580" marT="0" marB="0" anchor="ctr"/>
                </a:tc>
                <a:tc gridSpan="6">
                  <a:txBody>
                    <a:bodyPr/>
                    <a:lstStyle/>
                    <a:p>
                      <a:pPr marL="0" marR="0" algn="ctr">
                        <a:lnSpc>
                          <a:spcPct val="115000"/>
                        </a:lnSpc>
                        <a:spcBef>
                          <a:spcPts val="0"/>
                        </a:spcBef>
                        <a:spcAft>
                          <a:spcPts val="0"/>
                        </a:spcAft>
                      </a:pPr>
                      <a:r>
                        <a:rPr lang="en-US" sz="1400" dirty="0" err="1"/>
                        <a:t>Statut</a:t>
                      </a:r>
                      <a:r>
                        <a:rPr lang="en-US" sz="1400" dirty="0"/>
                        <a:t> </a:t>
                      </a:r>
                      <a:r>
                        <a:rPr lang="en-US" sz="1400" dirty="0" err="1"/>
                        <a:t>vaccinal</a:t>
                      </a:r>
                      <a:r>
                        <a:rPr lang="en-US" sz="1400" dirty="0"/>
                        <a:t> de </a:t>
                      </a:r>
                      <a:r>
                        <a:rPr lang="en-US" sz="1400" dirty="0" err="1"/>
                        <a:t>l'enfant</a:t>
                      </a:r>
                      <a:endParaRPr lang="en-US" sz="1400" dirty="0">
                        <a:latin typeface="Calibri"/>
                        <a:ea typeface="MS Mincho"/>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96240">
                <a:tc vMerge="1">
                  <a:txBody>
                    <a:bodyPr/>
                    <a:lstStyle/>
                    <a:p>
                      <a:endParaRPr lang="fr-FR"/>
                    </a:p>
                  </a:txBody>
                  <a:tcPr/>
                </a:tc>
                <a:tc gridSpan="2">
                  <a:txBody>
                    <a:bodyPr/>
                    <a:lstStyle/>
                    <a:p>
                      <a:pPr marL="0" marR="0" algn="ctr">
                        <a:lnSpc>
                          <a:spcPct val="115000"/>
                        </a:lnSpc>
                        <a:spcBef>
                          <a:spcPts val="0"/>
                        </a:spcBef>
                        <a:spcAft>
                          <a:spcPts val="0"/>
                        </a:spcAft>
                      </a:pPr>
                      <a:r>
                        <a:rPr lang="en-US" sz="1400"/>
                        <a:t>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Incomplet</a:t>
                      </a:r>
                      <a:endParaRPr lang="en-US" sz="1400">
                        <a:latin typeface="Calibri"/>
                        <a:ea typeface="MS Mincho"/>
                        <a:cs typeface="Times New Roman"/>
                      </a:endParaRPr>
                    </a:p>
                  </a:txBody>
                  <a:tcPr marL="68580" marR="68580" marT="0" marB="0" anchor="ctr"/>
                </a:tc>
                <a:tc hMerge="1">
                  <a:txBody>
                    <a:bodyPr/>
                    <a:lstStyle/>
                    <a:p>
                      <a:endParaRPr lang="fr-FR"/>
                    </a:p>
                  </a:txBody>
                  <a:tcPr/>
                </a:tc>
                <a:tc gridSpan="2">
                  <a:txBody>
                    <a:bodyPr/>
                    <a:lstStyle/>
                    <a:p>
                      <a:pPr marL="0" marR="0" algn="ctr">
                        <a:lnSpc>
                          <a:spcPct val="115000"/>
                        </a:lnSpc>
                        <a:spcBef>
                          <a:spcPts val="0"/>
                        </a:spcBef>
                        <a:spcAft>
                          <a:spcPts val="0"/>
                        </a:spcAft>
                      </a:pPr>
                      <a:r>
                        <a:rPr lang="en-US" sz="1400"/>
                        <a:t>Ensemble</a:t>
                      </a:r>
                      <a:endParaRPr lang="en-US" sz="1400">
                        <a:latin typeface="Calibri"/>
                        <a:ea typeface="MS Mincho"/>
                        <a:cs typeface="Times New Roman"/>
                      </a:endParaRPr>
                    </a:p>
                  </a:txBody>
                  <a:tcPr marL="68580" marR="68580" marT="0" marB="0" anchor="ctr"/>
                </a:tc>
                <a:tc hMerge="1">
                  <a:txBody>
                    <a:bodyPr/>
                    <a:lstStyle/>
                    <a:p>
                      <a:endParaRPr lang="fr-FR"/>
                    </a:p>
                  </a:txBody>
                  <a:tcPr/>
                </a:tc>
              </a:tr>
              <a:tr h="396240">
                <a:tc vMerge="1">
                  <a:txBody>
                    <a:bodyPr/>
                    <a:lstStyle/>
                    <a:p>
                      <a:endParaRPr lang="fr-FR"/>
                    </a:p>
                  </a:txBody>
                  <a:tcP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Effectif</a:t>
                      </a:r>
                      <a:endParaRPr lang="en-US" sz="1400">
                        <a:latin typeface="Calibri"/>
                        <a:ea typeface="MS Mincho"/>
                        <a:cs typeface="Times New Roman"/>
                      </a:endParaRPr>
                    </a:p>
                  </a:txBody>
                  <a:tcPr marL="68580" marR="68580" marT="0" marB="0" anchor="ctr"/>
                </a:tc>
                <a:tc>
                  <a:txBody>
                    <a:bodyPr/>
                    <a:lstStyle/>
                    <a:p>
                      <a:pPr marL="0" marR="0">
                        <a:lnSpc>
                          <a:spcPct val="115000"/>
                        </a:lnSpc>
                        <a:spcBef>
                          <a:spcPts val="0"/>
                        </a:spcBef>
                        <a:spcAft>
                          <a:spcPts val="0"/>
                        </a:spcAft>
                      </a:pPr>
                      <a:r>
                        <a:rPr lang="en-US" sz="1400"/>
                        <a:t>Pourcentage</a:t>
                      </a:r>
                      <a:endParaRPr lang="en-US" sz="1400">
                        <a:latin typeface="Calibri"/>
                        <a:ea typeface="MS Mincho"/>
                        <a:cs typeface="Times New Roman"/>
                      </a:endParaRPr>
                    </a:p>
                  </a:txBody>
                  <a:tcPr marL="68580" marR="68580" marT="0" marB="0" anchor="ctr"/>
                </a:tc>
              </a:tr>
              <a:tr h="396240">
                <a:tc>
                  <a:txBody>
                    <a:bodyPr/>
                    <a:lstStyle/>
                    <a:p>
                      <a:pPr marL="0" marR="0">
                        <a:lnSpc>
                          <a:spcPct val="115000"/>
                        </a:lnSpc>
                        <a:spcBef>
                          <a:spcPts val="0"/>
                        </a:spcBef>
                        <a:spcAft>
                          <a:spcPts val="0"/>
                        </a:spcAft>
                      </a:pPr>
                      <a:r>
                        <a:rPr lang="en-US" sz="1400"/>
                        <a:t>Presence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58</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57.4</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49</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35.3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107</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44.6</a:t>
                      </a:r>
                      <a:endParaRPr lang="en-US" sz="1400">
                        <a:latin typeface="Calibri"/>
                        <a:ea typeface="MS Mincho"/>
                        <a:cs typeface="Times New Roman"/>
                      </a:endParaRPr>
                    </a:p>
                  </a:txBody>
                  <a:tcPr marL="68580" marR="68580" marT="0" marB="0" anchor="ctr"/>
                </a:tc>
              </a:tr>
              <a:tr h="396240">
                <a:tc>
                  <a:txBody>
                    <a:bodyPr/>
                    <a:lstStyle/>
                    <a:p>
                      <a:pPr marL="0" marR="0">
                        <a:lnSpc>
                          <a:spcPct val="115000"/>
                        </a:lnSpc>
                        <a:spcBef>
                          <a:spcPts val="0"/>
                        </a:spcBef>
                        <a:spcAft>
                          <a:spcPts val="0"/>
                        </a:spcAft>
                      </a:pPr>
                      <a:r>
                        <a:rPr lang="en-US" sz="1400"/>
                        <a:t>Absence</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43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42.6</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90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64.7</a:t>
                      </a:r>
                      <a:endParaRPr lang="en-US" sz="2800" b="1"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133</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b="1" dirty="0"/>
                        <a:t>55.4</a:t>
                      </a:r>
                      <a:endParaRPr lang="en-US" sz="2800" b="1" dirty="0">
                        <a:latin typeface="Calibri"/>
                        <a:ea typeface="MS Mincho"/>
                        <a:cs typeface="Times New Roman"/>
                      </a:endParaRPr>
                    </a:p>
                  </a:txBody>
                  <a:tcPr marL="68580" marR="68580" marT="0" marB="0" anchor="ctr"/>
                </a:tc>
              </a:tr>
              <a:tr h="396240">
                <a:tc>
                  <a:txBody>
                    <a:bodyPr/>
                    <a:lstStyle/>
                    <a:p>
                      <a:pPr marL="0" marR="0">
                        <a:lnSpc>
                          <a:spcPct val="115000"/>
                        </a:lnSpc>
                        <a:spcBef>
                          <a:spcPts val="0"/>
                        </a:spcBef>
                        <a:spcAft>
                          <a:spcPts val="0"/>
                        </a:spcAft>
                      </a:pPr>
                      <a:r>
                        <a:rPr lang="en-US" sz="1400"/>
                        <a:t>Total</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t>101</a:t>
                      </a:r>
                      <a:endParaRPr lang="en-US" sz="140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139</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240</a:t>
                      </a:r>
                      <a:endParaRPr lang="en-US" sz="1400" dirty="0">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t>100</a:t>
                      </a:r>
                      <a:endParaRPr lang="en-US" sz="1400" dirty="0">
                        <a:latin typeface="Calibri"/>
                        <a:ea typeface="MS Mincho"/>
                        <a:cs typeface="Times New Roman"/>
                      </a:endParaRPr>
                    </a:p>
                  </a:txBody>
                  <a:tcPr marL="68580" marR="68580" marT="0" marB="0" anchor="ctr"/>
                </a:tc>
              </a:tr>
            </a:tbl>
          </a:graphicData>
        </a:graphic>
      </p:graphicFrame>
    </p:spTree>
  </p:cSld>
  <p:clrMapOvr>
    <a:masterClrMapping/>
  </p:clrMapOvr>
  <p:transition>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8200" y="0"/>
            <a:ext cx="8305800" cy="533400"/>
          </a:xfrm>
        </p:spPr>
        <p:txBody>
          <a:bodyPr>
            <a:normAutofit fontScale="90000"/>
          </a:bodyPr>
          <a:lstStyle/>
          <a:p>
            <a:r>
              <a:rPr lang="fr-FR" sz="2400" dirty="0" smtClean="0"/>
              <a:t>Test d’indépendance entre le statut vaccinal et les variables explicatives</a:t>
            </a:r>
            <a:endParaRPr lang="fr-FR" sz="2400" dirty="0"/>
          </a:p>
        </p:txBody>
      </p:sp>
      <p:sp>
        <p:nvSpPr>
          <p:cNvPr id="3" name="Sous-titre 2"/>
          <p:cNvSpPr>
            <a:spLocks noGrp="1"/>
          </p:cNvSpPr>
          <p:nvPr>
            <p:ph type="subTitle" idx="1"/>
          </p:nvPr>
        </p:nvSpPr>
        <p:spPr>
          <a:xfrm>
            <a:off x="1432560" y="1850064"/>
            <a:ext cx="7406640" cy="3864936"/>
          </a:xfrm>
        </p:spPr>
        <p:txBody>
          <a:bodyPr/>
          <a:lstStyle/>
          <a:p>
            <a:endParaRPr lang="fr-FR" dirty="0"/>
          </a:p>
        </p:txBody>
      </p:sp>
      <p:graphicFrame>
        <p:nvGraphicFramePr>
          <p:cNvPr id="4" name="Tableau 3"/>
          <p:cNvGraphicFramePr>
            <a:graphicFrameLocks noGrp="1"/>
          </p:cNvGraphicFramePr>
          <p:nvPr/>
        </p:nvGraphicFramePr>
        <p:xfrm>
          <a:off x="1075180" y="685800"/>
          <a:ext cx="8068820" cy="6017578"/>
        </p:xfrm>
        <a:graphic>
          <a:graphicData uri="http://schemas.openxmlformats.org/drawingml/2006/table">
            <a:tbl>
              <a:tblPr firstRow="1" bandRow="1">
                <a:tableStyleId>{7DF18680-E054-41AD-8BC1-D1AEF772440D}</a:tableStyleId>
              </a:tblPr>
              <a:tblGrid>
                <a:gridCol w="1952943"/>
                <a:gridCol w="581343"/>
                <a:gridCol w="1008253"/>
                <a:gridCol w="1157204"/>
                <a:gridCol w="2270464"/>
                <a:gridCol w="1098613"/>
              </a:tblGrid>
              <a:tr h="479604">
                <a:tc>
                  <a:txBody>
                    <a:bodyPr/>
                    <a:lstStyle/>
                    <a:p>
                      <a:r>
                        <a:rPr lang="fr-FR" sz="1400" dirty="0" smtClean="0"/>
                        <a:t>Variable</a:t>
                      </a:r>
                      <a:endParaRPr lang="fr-FR" sz="1400" b="1" dirty="0"/>
                    </a:p>
                  </a:txBody>
                  <a:tcPr/>
                </a:tc>
                <a:tc>
                  <a:txBody>
                    <a:bodyPr/>
                    <a:lstStyle/>
                    <a:p>
                      <a:r>
                        <a:rPr lang="fr-FR" sz="1400" dirty="0" smtClean="0"/>
                        <a:t>d.d.l</a:t>
                      </a:r>
                      <a:endParaRPr lang="fr-FR" sz="1400" b="1" dirty="0"/>
                    </a:p>
                  </a:txBody>
                  <a:tcPr/>
                </a:tc>
                <a:tc>
                  <a:txBody>
                    <a:bodyPr/>
                    <a:lstStyle/>
                    <a:p>
                      <a:r>
                        <a:rPr lang="fr-FR" sz="1400" dirty="0" smtClean="0"/>
                        <a:t>Khi-carré</a:t>
                      </a:r>
                      <a:endParaRPr lang="fr-FR" sz="1400" b="1" dirty="0"/>
                    </a:p>
                  </a:txBody>
                  <a:tcPr/>
                </a:tc>
                <a:tc>
                  <a:txBody>
                    <a:bodyPr/>
                    <a:lstStyle/>
                    <a:p>
                      <a:r>
                        <a:rPr lang="fr-FR" sz="1400" b="1" dirty="0" smtClean="0"/>
                        <a:t>Probabilité</a:t>
                      </a:r>
                      <a:endParaRPr lang="fr-FR" sz="1400" b="1" dirty="0"/>
                    </a:p>
                  </a:txBody>
                  <a:tcPr/>
                </a:tc>
                <a:tc>
                  <a:txBody>
                    <a:bodyPr/>
                    <a:lstStyle/>
                    <a:p>
                      <a:r>
                        <a:rPr kumimoji="0" lang="fr-FR" sz="1400" kern="1200" dirty="0" smtClean="0"/>
                        <a:t>Coefficient de contingence</a:t>
                      </a:r>
                      <a:endParaRPr lang="fr-FR" sz="1400" b="1" dirty="0"/>
                    </a:p>
                  </a:txBody>
                  <a:tcPr/>
                </a:tc>
                <a:tc>
                  <a:txBody>
                    <a:bodyPr/>
                    <a:lstStyle/>
                    <a:p>
                      <a:r>
                        <a:rPr kumimoji="0" lang="fr-FR" sz="1400" kern="1200" dirty="0" smtClean="0"/>
                        <a:t>D de Somers</a:t>
                      </a:r>
                      <a:endParaRPr lang="fr-FR" sz="1400" b="1" dirty="0"/>
                    </a:p>
                  </a:txBody>
                  <a:tcPr/>
                </a:tc>
              </a:tr>
              <a:tr h="311743">
                <a:tc>
                  <a:txBody>
                    <a:bodyPr/>
                    <a:lstStyle/>
                    <a:p>
                      <a:r>
                        <a:rPr lang="fr-FR" sz="1400" dirty="0" smtClean="0"/>
                        <a:t>sexe</a:t>
                      </a:r>
                      <a:endParaRPr lang="fr-FR" sz="1400" b="0" dirty="0"/>
                    </a:p>
                  </a:txBody>
                  <a:tcPr/>
                </a:tc>
                <a:tc>
                  <a:txBody>
                    <a:bodyPr/>
                    <a:lstStyle/>
                    <a:p>
                      <a:pPr algn="ctr"/>
                      <a:r>
                        <a:rPr lang="fr-FR" sz="1400" dirty="0" smtClean="0"/>
                        <a:t>1</a:t>
                      </a:r>
                      <a:endParaRPr lang="fr-FR" sz="1400" dirty="0"/>
                    </a:p>
                  </a:txBody>
                  <a:tcPr/>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2.0523</a:t>
                      </a:r>
                      <a:endParaRPr kumimoji="0" lang="en-US" sz="1400" kern="1200" dirty="0" smtClean="0">
                        <a:solidFill>
                          <a:schemeClr val="dk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1400" kern="1200" dirty="0">
                          <a:solidFill>
                            <a:schemeClr val="dk1"/>
                          </a:solidFill>
                          <a:latin typeface="+mn-lt"/>
                          <a:ea typeface="+mn-ea"/>
                          <a:cs typeface="+mn-cs"/>
                        </a:rPr>
                        <a:t>0.1519</a:t>
                      </a:r>
                      <a:endParaRPr kumimoji="0" lang="en-US" sz="1400" kern="1200" dirty="0">
                        <a:solidFill>
                          <a:schemeClr val="dk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0.0921</a:t>
                      </a:r>
                      <a:endParaRPr kumimoji="0" lang="fr-FR" sz="1400" kern="1200" dirty="0">
                        <a:solidFill>
                          <a:schemeClr val="dk1"/>
                        </a:solidFill>
                        <a:latin typeface="+mn-lt"/>
                        <a:ea typeface="+mn-ea"/>
                        <a:cs typeface="+mn-cs"/>
                      </a:endParaRPr>
                    </a:p>
                  </a:txBody>
                  <a:tcPr/>
                </a:tc>
                <a:tc>
                  <a:txBody>
                    <a:bodyPr/>
                    <a:lstStyle/>
                    <a:p>
                      <a:pPr algn="ctr"/>
                      <a:r>
                        <a:rPr lang="fr-FR" sz="1400" dirty="0" smtClean="0"/>
                        <a:t>0.074</a:t>
                      </a:r>
                      <a:endParaRPr lang="fr-FR" sz="1400" dirty="0"/>
                    </a:p>
                  </a:txBody>
                  <a:tcPr/>
                </a:tc>
              </a:tr>
              <a:tr h="282120">
                <a:tc>
                  <a:txBody>
                    <a:bodyPr/>
                    <a:lstStyle/>
                    <a:p>
                      <a:r>
                        <a:rPr lang="fr-FR" sz="1400" dirty="0" smtClean="0"/>
                        <a:t>Age</a:t>
                      </a:r>
                      <a:endParaRPr lang="fr-FR" sz="1400" dirty="0"/>
                    </a:p>
                  </a:txBody>
                  <a:tcPr/>
                </a:tc>
                <a:tc>
                  <a:txBody>
                    <a:bodyPr/>
                    <a:lstStyle/>
                    <a:p>
                      <a:pPr algn="ctr"/>
                      <a:r>
                        <a:rPr lang="fr-FR" sz="1400" dirty="0" smtClean="0"/>
                        <a:t>1</a:t>
                      </a:r>
                      <a:endParaRPr lang="fr-FR" sz="1400" dirty="0"/>
                    </a:p>
                  </a:txBody>
                  <a:tcPr/>
                </a:tc>
                <a:tc>
                  <a:txBody>
                    <a:bodyPr/>
                    <a:lstStyle/>
                    <a:p>
                      <a:pPr algn="ctr"/>
                      <a:r>
                        <a:rPr lang="fr-FR" sz="1400" dirty="0" smtClean="0"/>
                        <a:t>2.584</a:t>
                      </a:r>
                      <a:endParaRPr lang="fr-FR" sz="1400" dirty="0"/>
                    </a:p>
                  </a:txBody>
                  <a:tcPr/>
                </a:tc>
                <a:tc>
                  <a:txBody>
                    <a:bodyPr/>
                    <a:lstStyle/>
                    <a:p>
                      <a:pPr algn="ctr"/>
                      <a:r>
                        <a:rPr lang="fr-FR" sz="1400" dirty="0" smtClean="0"/>
                        <a:t>0.108</a:t>
                      </a:r>
                      <a:endParaRPr lang="fr-FR" sz="1400" dirty="0"/>
                    </a:p>
                  </a:txBody>
                  <a:tcPr/>
                </a:tc>
                <a:tc>
                  <a:txBody>
                    <a:bodyPr/>
                    <a:lstStyle/>
                    <a:p>
                      <a:pPr algn="ctr"/>
                      <a:r>
                        <a:rPr lang="fr-FR" sz="1400" dirty="0" smtClean="0"/>
                        <a:t>0.103</a:t>
                      </a:r>
                      <a:endParaRPr lang="fr-FR" sz="1400" dirty="0"/>
                    </a:p>
                  </a:txBody>
                  <a:tcPr/>
                </a:tc>
                <a:tc>
                  <a:txBody>
                    <a:bodyPr/>
                    <a:lstStyle/>
                    <a:p>
                      <a:pPr algn="ctr"/>
                      <a:r>
                        <a:rPr lang="fr-FR" sz="1400" dirty="0" smtClean="0"/>
                        <a:t>0.085</a:t>
                      </a:r>
                      <a:endParaRPr lang="fr-FR" sz="1400" dirty="0"/>
                    </a:p>
                  </a:txBody>
                  <a:tcPr/>
                </a:tc>
              </a:tr>
              <a:tr h="282120">
                <a:tc>
                  <a:txBody>
                    <a:bodyPr/>
                    <a:lstStyle/>
                    <a:p>
                      <a:r>
                        <a:rPr lang="fr-FR" sz="1400" dirty="0" smtClean="0"/>
                        <a:t>Milieu de résidence</a:t>
                      </a:r>
                      <a:endParaRPr lang="fr-FR" sz="1400" dirty="0"/>
                    </a:p>
                  </a:txBody>
                  <a:tcPr/>
                </a:tc>
                <a:tc>
                  <a:txBody>
                    <a:bodyPr/>
                    <a:lstStyle/>
                    <a:p>
                      <a:pPr algn="ctr"/>
                      <a:r>
                        <a:rPr lang="fr-FR" sz="1400" dirty="0" smtClean="0"/>
                        <a:t>2</a:t>
                      </a:r>
                      <a:endParaRPr lang="fr-FR" sz="1400" dirty="0"/>
                    </a:p>
                  </a:txBody>
                  <a:tcPr/>
                </a:tc>
                <a:tc>
                  <a:txBody>
                    <a:bodyPr/>
                    <a:lstStyle/>
                    <a:p>
                      <a:pPr marL="0" algn="ctr" rtl="0" eaLnBrk="1" latinLnBrk="0" hangingPunct="1"/>
                      <a:r>
                        <a:rPr kumimoji="0" lang="fr-FR" sz="1400" kern="1200" dirty="0" smtClean="0">
                          <a:solidFill>
                            <a:schemeClr val="dk1"/>
                          </a:solidFill>
                          <a:latin typeface="+mn-lt"/>
                          <a:ea typeface="+mn-ea"/>
                          <a:cs typeface="+mn-cs"/>
                        </a:rPr>
                        <a:t>0.325</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0.569</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0.037</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0.037</a:t>
                      </a:r>
                      <a:endParaRPr kumimoji="0" lang="fr-FR" sz="1400" kern="1200" dirty="0">
                        <a:solidFill>
                          <a:schemeClr val="dk1"/>
                        </a:solidFill>
                        <a:latin typeface="+mn-lt"/>
                        <a:ea typeface="+mn-ea"/>
                        <a:cs typeface="+mn-cs"/>
                      </a:endParaRPr>
                    </a:p>
                  </a:txBody>
                  <a:tcPr/>
                </a:tc>
              </a:tr>
              <a:tr h="288444">
                <a:tc>
                  <a:txBody>
                    <a:bodyPr/>
                    <a:lstStyle/>
                    <a:p>
                      <a:r>
                        <a:rPr lang="fr-FR" sz="1400" dirty="0" smtClean="0"/>
                        <a:t>Activité économique</a:t>
                      </a:r>
                      <a:endParaRPr lang="fr-FR" sz="1400" dirty="0"/>
                    </a:p>
                  </a:txBody>
                  <a:tcPr/>
                </a:tc>
                <a:tc>
                  <a:txBody>
                    <a:bodyPr/>
                    <a:lstStyle/>
                    <a:p>
                      <a:pPr algn="ctr"/>
                      <a:r>
                        <a:rPr lang="fr-FR" sz="1400" dirty="0" smtClean="0"/>
                        <a:t>1</a:t>
                      </a:r>
                      <a:endParaRPr lang="fr-FR" sz="1400" dirty="0"/>
                    </a:p>
                  </a:txBody>
                  <a:tcPr/>
                </a:tc>
                <a:tc>
                  <a:txBody>
                    <a:bodyPr/>
                    <a:lstStyle/>
                    <a:p>
                      <a:pPr marL="0" algn="ctr" rtl="0" eaLnBrk="1" latinLnBrk="0" hangingPunct="1"/>
                      <a:r>
                        <a:rPr kumimoji="0" lang="fr-FR" sz="1400" kern="1200" dirty="0" smtClean="0">
                          <a:solidFill>
                            <a:schemeClr val="dk1"/>
                          </a:solidFill>
                          <a:latin typeface="+mn-lt"/>
                          <a:ea typeface="+mn-ea"/>
                          <a:cs typeface="+mn-cs"/>
                        </a:rPr>
                        <a:t>3.078</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0.079</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0.113</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-0.113</a:t>
                      </a:r>
                      <a:endParaRPr kumimoji="0" lang="fr-FR" sz="1400" kern="1200" dirty="0">
                        <a:solidFill>
                          <a:schemeClr val="dk1"/>
                        </a:solidFill>
                        <a:latin typeface="+mn-lt"/>
                        <a:ea typeface="+mn-ea"/>
                        <a:cs typeface="+mn-cs"/>
                      </a:endParaRPr>
                    </a:p>
                  </a:txBody>
                  <a:tcPr/>
                </a:tc>
              </a:tr>
              <a:tr h="282120">
                <a:tc>
                  <a:txBody>
                    <a:bodyPr/>
                    <a:lstStyle/>
                    <a:p>
                      <a:r>
                        <a:rPr lang="fr-FR" sz="1400" dirty="0" smtClean="0"/>
                        <a:t>Statut matrimonial</a:t>
                      </a:r>
                      <a:endParaRPr lang="fr-FR" sz="1400" dirty="0"/>
                    </a:p>
                  </a:txBody>
                  <a:tcPr/>
                </a:tc>
                <a:tc>
                  <a:txBody>
                    <a:bodyPr/>
                    <a:lstStyle/>
                    <a:p>
                      <a:pPr algn="ctr"/>
                      <a:r>
                        <a:rPr lang="fr-FR" sz="1400" dirty="0" smtClean="0"/>
                        <a:t>1</a:t>
                      </a:r>
                      <a:endParaRPr lang="fr-FR" sz="1400" dirty="0"/>
                    </a:p>
                  </a:txBody>
                  <a:tcPr/>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5.078</a:t>
                      </a:r>
                      <a:endParaRPr kumimoji="0" lang="en-US" sz="1400" kern="1200" dirty="0" smtClean="0">
                        <a:solidFill>
                          <a:schemeClr val="dk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0.279</a:t>
                      </a:r>
                      <a:endParaRPr kumimoji="0" lang="en-US" sz="1400" kern="1200" dirty="0" smtClean="0">
                        <a:solidFill>
                          <a:schemeClr val="dk1"/>
                        </a:solidFill>
                        <a:latin typeface="+mn-lt"/>
                        <a:ea typeface="+mn-ea"/>
                        <a:cs typeface="+mn-cs"/>
                      </a:endParaRPr>
                    </a:p>
                  </a:txBody>
                  <a:tcPr marL="68580" marR="68580" marT="0" marB="0"/>
                </a:tc>
                <a:tc>
                  <a:txBody>
                    <a:bodyPr/>
                    <a:lstStyle/>
                    <a:p>
                      <a:pPr marL="0" algn="ctr" rtl="0" eaLnBrk="1" latinLnBrk="0" hangingPunct="1"/>
                      <a:r>
                        <a:rPr kumimoji="0" lang="fr-FR" sz="1400" kern="1200" dirty="0" smtClean="0">
                          <a:solidFill>
                            <a:schemeClr val="dk1"/>
                          </a:solidFill>
                          <a:latin typeface="+mn-lt"/>
                          <a:ea typeface="+mn-ea"/>
                          <a:cs typeface="+mn-cs"/>
                        </a:rPr>
                        <a:t>0.031</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0.03</a:t>
                      </a:r>
                      <a:endParaRPr kumimoji="0" lang="fr-FR" sz="1400" kern="1200" dirty="0">
                        <a:solidFill>
                          <a:schemeClr val="dk1"/>
                        </a:solidFill>
                        <a:latin typeface="+mn-lt"/>
                        <a:ea typeface="+mn-ea"/>
                        <a:cs typeface="+mn-cs"/>
                      </a:endParaRPr>
                    </a:p>
                  </a:txBody>
                  <a:tcPr/>
                </a:tc>
              </a:tr>
              <a:tr h="282120">
                <a:tc>
                  <a:txBody>
                    <a:bodyPr/>
                    <a:lstStyle/>
                    <a:p>
                      <a:r>
                        <a:rPr lang="fr-FR" sz="1400" dirty="0" smtClean="0"/>
                        <a:t>Religion</a:t>
                      </a:r>
                      <a:endParaRPr lang="fr-FR" sz="1400" dirty="0"/>
                    </a:p>
                  </a:txBody>
                  <a:tcPr/>
                </a:tc>
                <a:tc>
                  <a:txBody>
                    <a:bodyPr/>
                    <a:lstStyle/>
                    <a:p>
                      <a:pPr algn="ctr"/>
                      <a:r>
                        <a:rPr lang="fr-FR" sz="1400" dirty="0" smtClean="0"/>
                        <a:t>3</a:t>
                      </a:r>
                      <a:endParaRPr lang="fr-FR" sz="1400" dirty="0"/>
                    </a:p>
                  </a:txBody>
                  <a:tcPr/>
                </a:tc>
                <a:tc>
                  <a:txBody>
                    <a:bodyPr/>
                    <a:lstStyle/>
                    <a:p>
                      <a:pPr marL="0" algn="ctr" rtl="0" eaLnBrk="1" latinLnBrk="0" hangingPunct="1"/>
                      <a:r>
                        <a:rPr kumimoji="0" lang="fr-FR" sz="1400" kern="1200" dirty="0" smtClean="0">
                          <a:solidFill>
                            <a:schemeClr val="dk1"/>
                          </a:solidFill>
                          <a:latin typeface="+mn-lt"/>
                          <a:ea typeface="+mn-ea"/>
                          <a:cs typeface="+mn-cs"/>
                        </a:rPr>
                        <a:t>3.439</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0.329</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0.119</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-0.044</a:t>
                      </a:r>
                      <a:endParaRPr kumimoji="0" lang="fr-FR" sz="1400" kern="1200" dirty="0">
                        <a:solidFill>
                          <a:schemeClr val="dk1"/>
                        </a:solidFill>
                        <a:latin typeface="+mn-lt"/>
                        <a:ea typeface="+mn-ea"/>
                        <a:cs typeface="+mn-cs"/>
                      </a:endParaRPr>
                    </a:p>
                  </a:txBody>
                  <a:tcPr/>
                </a:tc>
              </a:tr>
              <a:tr h="282120">
                <a:tc>
                  <a:txBody>
                    <a:bodyPr/>
                    <a:lstStyle/>
                    <a:p>
                      <a:r>
                        <a:rPr lang="fr-FR" sz="1400" dirty="0" smtClean="0"/>
                        <a:t>Lien de parenté</a:t>
                      </a:r>
                      <a:endParaRPr lang="fr-FR" sz="1400" dirty="0"/>
                    </a:p>
                  </a:txBody>
                  <a:tcPr/>
                </a:tc>
                <a:tc>
                  <a:txBody>
                    <a:bodyPr/>
                    <a:lstStyle/>
                    <a:p>
                      <a:pPr algn="ctr"/>
                      <a:r>
                        <a:rPr lang="fr-FR" sz="1400" dirty="0" smtClean="0"/>
                        <a:t>4</a:t>
                      </a:r>
                      <a:endParaRPr lang="fr-FR" sz="1400" dirty="0"/>
                    </a:p>
                  </a:txBody>
                  <a:tcPr/>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4.163</a:t>
                      </a:r>
                      <a:endParaRPr kumimoji="0" lang="en-US" sz="1400" kern="1200" dirty="0" smtClean="0">
                        <a:solidFill>
                          <a:schemeClr val="dk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0.384</a:t>
                      </a:r>
                      <a:endParaRPr kumimoji="0" lang="en-US" sz="1400" kern="1200" dirty="0" smtClean="0">
                        <a:solidFill>
                          <a:schemeClr val="dk1"/>
                        </a:solidFill>
                        <a:latin typeface="+mn-lt"/>
                        <a:ea typeface="+mn-ea"/>
                        <a:cs typeface="+mn-cs"/>
                      </a:endParaRPr>
                    </a:p>
                  </a:txBody>
                  <a:tcPr marL="68580" marR="68580" marT="0" marB="0"/>
                </a:tc>
                <a:tc>
                  <a:txBody>
                    <a:bodyPr/>
                    <a:lstStyle/>
                    <a:p>
                      <a:pPr marL="0" algn="ctr" rtl="0" eaLnBrk="1" latinLnBrk="0" hangingPunct="1"/>
                      <a:r>
                        <a:rPr kumimoji="0" lang="fr-FR" sz="1400" kern="1200" dirty="0" smtClean="0">
                          <a:solidFill>
                            <a:schemeClr val="dk1"/>
                          </a:solidFill>
                          <a:latin typeface="+mn-lt"/>
                          <a:ea typeface="+mn-ea"/>
                          <a:cs typeface="+mn-cs"/>
                        </a:rPr>
                        <a:t>0.131</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0.065</a:t>
                      </a:r>
                      <a:endParaRPr kumimoji="0" lang="fr-FR" sz="1400" kern="1200" dirty="0">
                        <a:solidFill>
                          <a:schemeClr val="dk1"/>
                        </a:solidFill>
                        <a:latin typeface="+mn-lt"/>
                        <a:ea typeface="+mn-ea"/>
                        <a:cs typeface="+mn-cs"/>
                      </a:endParaRPr>
                    </a:p>
                  </a:txBody>
                  <a:tcPr/>
                </a:tc>
              </a:tr>
              <a:tr h="282120">
                <a:tc>
                  <a:txBody>
                    <a:bodyPr/>
                    <a:lstStyle/>
                    <a:p>
                      <a:r>
                        <a:rPr lang="fr-FR" sz="1400" dirty="0" smtClean="0"/>
                        <a:t>Niveau d’éducation</a:t>
                      </a:r>
                      <a:endParaRPr lang="fr-FR" sz="1400" dirty="0"/>
                    </a:p>
                  </a:txBody>
                  <a:tcPr/>
                </a:tc>
                <a:tc>
                  <a:txBody>
                    <a:bodyPr/>
                    <a:lstStyle/>
                    <a:p>
                      <a:pPr algn="ctr"/>
                      <a:r>
                        <a:rPr lang="fr-FR" sz="1400" dirty="0" smtClean="0"/>
                        <a:t>4</a:t>
                      </a:r>
                      <a:endParaRPr lang="fr-FR" sz="1400" dirty="0"/>
                    </a:p>
                  </a:txBody>
                  <a:tcPr/>
                </a:tc>
                <a:tc>
                  <a:txBody>
                    <a:bodyPr/>
                    <a:lstStyle/>
                    <a:p>
                      <a:pPr marL="0" algn="ctr" rtl="0" eaLnBrk="1" latinLnBrk="0" hangingPunct="1"/>
                      <a:r>
                        <a:rPr kumimoji="0" lang="fr-FR" sz="1400" kern="1200" dirty="0" smtClean="0">
                          <a:solidFill>
                            <a:schemeClr val="dk1"/>
                          </a:solidFill>
                          <a:latin typeface="+mn-lt"/>
                          <a:ea typeface="+mn-ea"/>
                          <a:cs typeface="+mn-cs"/>
                        </a:rPr>
                        <a:t>5.078</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0.279</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0.144</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-0.074</a:t>
                      </a:r>
                      <a:endParaRPr kumimoji="0" lang="fr-FR" sz="1400" kern="1200" dirty="0">
                        <a:solidFill>
                          <a:schemeClr val="dk1"/>
                        </a:solidFill>
                        <a:latin typeface="+mn-lt"/>
                        <a:ea typeface="+mn-ea"/>
                        <a:cs typeface="+mn-cs"/>
                      </a:endParaRPr>
                    </a:p>
                  </a:txBody>
                  <a:tcPr/>
                </a:tc>
              </a:tr>
              <a:tr h="282120">
                <a:tc>
                  <a:txBody>
                    <a:bodyPr/>
                    <a:lstStyle/>
                    <a:p>
                      <a:r>
                        <a:rPr lang="fr-FR" sz="1400" b="1" i="1" dirty="0" smtClean="0"/>
                        <a:t>Distance</a:t>
                      </a:r>
                      <a:endParaRPr lang="fr-FR" sz="1400" b="1" i="1" dirty="0"/>
                    </a:p>
                  </a:txBody>
                  <a:tcPr>
                    <a:solidFill>
                      <a:schemeClr val="accent3">
                        <a:lumMod val="40000"/>
                        <a:lumOff val="60000"/>
                      </a:schemeClr>
                    </a:solidFill>
                  </a:tcPr>
                </a:tc>
                <a:tc>
                  <a:txBody>
                    <a:bodyPr/>
                    <a:lstStyle/>
                    <a:p>
                      <a:pPr algn="ctr"/>
                      <a:r>
                        <a:rPr lang="fr-FR" sz="1400" b="1" i="1" dirty="0" smtClean="0"/>
                        <a:t>1</a:t>
                      </a:r>
                      <a:endParaRPr lang="fr-FR" sz="1400" b="1" i="1" dirty="0"/>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19.086</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0.000</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0.271</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0.282</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r>
              <a:tr h="282120">
                <a:tc>
                  <a:txBody>
                    <a:bodyPr/>
                    <a:lstStyle/>
                    <a:p>
                      <a:r>
                        <a:rPr lang="fr-FR" sz="1400" b="1" i="1" dirty="0" smtClean="0"/>
                        <a:t>État des routes</a:t>
                      </a:r>
                      <a:endParaRPr lang="fr-FR" sz="1400" b="1" i="1" dirty="0"/>
                    </a:p>
                  </a:txBody>
                  <a:tcPr>
                    <a:solidFill>
                      <a:schemeClr val="accent3">
                        <a:lumMod val="40000"/>
                        <a:lumOff val="60000"/>
                      </a:schemeClr>
                    </a:solidFill>
                  </a:tcPr>
                </a:tc>
                <a:tc>
                  <a:txBody>
                    <a:bodyPr/>
                    <a:lstStyle/>
                    <a:p>
                      <a:pPr algn="ctr"/>
                      <a:r>
                        <a:rPr lang="fr-FR" sz="1400" b="1" i="1" dirty="0" smtClean="0"/>
                        <a:t>1</a:t>
                      </a:r>
                      <a:endParaRPr lang="fr-FR" sz="1400" b="1" i="1" dirty="0"/>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14.501</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0.000</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0.239</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0.246</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r>
              <a:tr h="282120">
                <a:tc>
                  <a:txBody>
                    <a:bodyPr/>
                    <a:lstStyle/>
                    <a:p>
                      <a:r>
                        <a:rPr lang="fr-FR" sz="1400" b="1" i="1" dirty="0" smtClean="0"/>
                        <a:t>Saisons pluvieuses</a:t>
                      </a:r>
                      <a:endParaRPr lang="fr-FR" sz="1400" b="1" i="1" dirty="0"/>
                    </a:p>
                  </a:txBody>
                  <a:tcPr>
                    <a:solidFill>
                      <a:schemeClr val="accent3">
                        <a:lumMod val="40000"/>
                        <a:lumOff val="60000"/>
                      </a:schemeClr>
                    </a:solidFill>
                  </a:tcPr>
                </a:tc>
                <a:tc>
                  <a:txBody>
                    <a:bodyPr/>
                    <a:lstStyle/>
                    <a:p>
                      <a:pPr algn="ctr"/>
                      <a:r>
                        <a:rPr lang="fr-FR" sz="1400" b="1" i="1" dirty="0" smtClean="0"/>
                        <a:t>1</a:t>
                      </a:r>
                      <a:endParaRPr lang="fr-FR" sz="1400" b="1" i="1" dirty="0"/>
                    </a:p>
                  </a:txBody>
                  <a:tcPr>
                    <a:solidFill>
                      <a:schemeClr val="accent3">
                        <a:lumMod val="40000"/>
                        <a:lumOff val="60000"/>
                      </a:schemeClr>
                    </a:solidFill>
                  </a:tcPr>
                </a:tc>
                <a:tc>
                  <a:txBody>
                    <a:bodyPr/>
                    <a:lstStyle/>
                    <a:p>
                      <a:pPr marL="0" marR="0" algn="ctr" rtl="0" eaLnBrk="1" latinLnBrk="0" hangingPunct="1">
                        <a:lnSpc>
                          <a:spcPct val="115000"/>
                        </a:lnSpc>
                        <a:spcBef>
                          <a:spcPts val="0"/>
                        </a:spcBef>
                        <a:spcAft>
                          <a:spcPts val="0"/>
                        </a:spcAft>
                      </a:pPr>
                      <a:r>
                        <a:rPr kumimoji="0" lang="fr-FR" sz="1400" b="1" i="1" kern="1200" dirty="0" smtClean="0">
                          <a:solidFill>
                            <a:schemeClr val="dk1"/>
                          </a:solidFill>
                          <a:latin typeface="+mn-lt"/>
                          <a:ea typeface="+mn-ea"/>
                          <a:cs typeface="+mn-cs"/>
                        </a:rPr>
                        <a:t>15.222</a:t>
                      </a:r>
                      <a:endParaRPr kumimoji="0" lang="en-US" sz="1400" b="1" i="1" kern="1200" dirty="0" smtClean="0">
                        <a:solidFill>
                          <a:schemeClr val="dk1"/>
                        </a:solidFill>
                        <a:latin typeface="+mn-lt"/>
                        <a:ea typeface="+mn-ea"/>
                        <a:cs typeface="+mn-cs"/>
                      </a:endParaRPr>
                    </a:p>
                  </a:txBody>
                  <a:tcPr marL="68580" marR="68580" marT="0" marB="0">
                    <a:solidFill>
                      <a:schemeClr val="accent3">
                        <a:lumMod val="40000"/>
                        <a:lumOff val="60000"/>
                      </a:schemeClr>
                    </a:solidFill>
                  </a:tcPr>
                </a:tc>
                <a:tc>
                  <a:txBody>
                    <a:bodyPr/>
                    <a:lstStyle/>
                    <a:p>
                      <a:pPr marL="0" marR="0" algn="ctr" rtl="0" eaLnBrk="1" latinLnBrk="0" hangingPunct="1">
                        <a:lnSpc>
                          <a:spcPct val="115000"/>
                        </a:lnSpc>
                        <a:spcBef>
                          <a:spcPts val="0"/>
                        </a:spcBef>
                        <a:spcAft>
                          <a:spcPts val="0"/>
                        </a:spcAft>
                      </a:pPr>
                      <a:r>
                        <a:rPr kumimoji="0" lang="fr-FR" sz="1400" b="1" i="1" kern="1200" dirty="0" smtClean="0">
                          <a:solidFill>
                            <a:schemeClr val="dk1"/>
                          </a:solidFill>
                          <a:latin typeface="+mn-lt"/>
                          <a:ea typeface="+mn-ea"/>
                          <a:cs typeface="+mn-cs"/>
                        </a:rPr>
                        <a:t>0.022</a:t>
                      </a:r>
                      <a:endParaRPr kumimoji="0" lang="en-US" sz="1400" b="1" i="1" kern="1200" dirty="0" smtClean="0">
                        <a:solidFill>
                          <a:schemeClr val="dk1"/>
                        </a:solidFill>
                        <a:latin typeface="+mn-lt"/>
                        <a:ea typeface="+mn-ea"/>
                        <a:cs typeface="+mn-cs"/>
                      </a:endParaRPr>
                    </a:p>
                  </a:txBody>
                  <a:tcPr marL="68580" marR="68580" marT="0" marB="0">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0.146</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0.147</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r>
              <a:tr h="282120">
                <a:tc>
                  <a:txBody>
                    <a:bodyPr/>
                    <a:lstStyle/>
                    <a:p>
                      <a:r>
                        <a:rPr lang="fr-FR" sz="1400" b="1" i="1" dirty="0" smtClean="0"/>
                        <a:t>Manque de soutien</a:t>
                      </a:r>
                      <a:endParaRPr lang="fr-FR" sz="1400" b="1" i="1" dirty="0"/>
                    </a:p>
                  </a:txBody>
                  <a:tcPr>
                    <a:solidFill>
                      <a:schemeClr val="accent3">
                        <a:lumMod val="40000"/>
                        <a:lumOff val="60000"/>
                      </a:schemeClr>
                    </a:solidFill>
                  </a:tcPr>
                </a:tc>
                <a:tc>
                  <a:txBody>
                    <a:bodyPr/>
                    <a:lstStyle/>
                    <a:p>
                      <a:pPr algn="ctr"/>
                      <a:r>
                        <a:rPr lang="fr-FR" sz="1400" b="1" i="1" dirty="0" smtClean="0"/>
                        <a:t>1</a:t>
                      </a:r>
                      <a:endParaRPr lang="fr-FR" sz="1400" b="1" i="1" dirty="0"/>
                    </a:p>
                  </a:txBody>
                  <a:tcPr>
                    <a:solidFill>
                      <a:schemeClr val="accent3">
                        <a:lumMod val="40000"/>
                        <a:lumOff val="60000"/>
                      </a:schemeClr>
                    </a:solidFill>
                  </a:tcPr>
                </a:tc>
                <a:tc>
                  <a:txBody>
                    <a:bodyPr/>
                    <a:lstStyle/>
                    <a:p>
                      <a:pPr marL="0" marR="0" algn="ctr" rtl="0" eaLnBrk="1" latinLnBrk="0" hangingPunct="1">
                        <a:lnSpc>
                          <a:spcPct val="115000"/>
                        </a:lnSpc>
                        <a:spcBef>
                          <a:spcPts val="0"/>
                        </a:spcBef>
                        <a:spcAft>
                          <a:spcPts val="0"/>
                        </a:spcAft>
                      </a:pPr>
                      <a:r>
                        <a:rPr kumimoji="0" lang="fr-FR" sz="1400" b="1" i="1" kern="1200" dirty="0" smtClean="0">
                          <a:solidFill>
                            <a:schemeClr val="dk1"/>
                          </a:solidFill>
                          <a:latin typeface="+mn-lt"/>
                          <a:ea typeface="+mn-ea"/>
                          <a:cs typeface="+mn-cs"/>
                        </a:rPr>
                        <a:t>11.641</a:t>
                      </a:r>
                      <a:endParaRPr kumimoji="0" lang="en-US" sz="1400" b="1" i="1" kern="1200" dirty="0" smtClean="0">
                        <a:solidFill>
                          <a:schemeClr val="dk1"/>
                        </a:solidFill>
                        <a:latin typeface="+mn-lt"/>
                        <a:ea typeface="+mn-ea"/>
                        <a:cs typeface="+mn-cs"/>
                      </a:endParaRPr>
                    </a:p>
                  </a:txBody>
                  <a:tcPr marL="68580" marR="68580" marT="0" marB="0">
                    <a:solidFill>
                      <a:schemeClr val="accent3">
                        <a:lumMod val="40000"/>
                        <a:lumOff val="60000"/>
                      </a:schemeClr>
                    </a:solidFill>
                  </a:tcPr>
                </a:tc>
                <a:tc>
                  <a:txBody>
                    <a:bodyPr/>
                    <a:lstStyle/>
                    <a:p>
                      <a:pPr marL="0" marR="0" algn="ctr" rtl="0" eaLnBrk="1" latinLnBrk="0" hangingPunct="1">
                        <a:lnSpc>
                          <a:spcPct val="115000"/>
                        </a:lnSpc>
                        <a:spcBef>
                          <a:spcPts val="0"/>
                        </a:spcBef>
                        <a:spcAft>
                          <a:spcPts val="0"/>
                        </a:spcAft>
                      </a:pPr>
                      <a:r>
                        <a:rPr kumimoji="0" lang="fr-FR" sz="1400" b="1" i="1" kern="1200" dirty="0" smtClean="0">
                          <a:solidFill>
                            <a:schemeClr val="dk1"/>
                          </a:solidFill>
                          <a:latin typeface="+mn-lt"/>
                          <a:ea typeface="+mn-ea"/>
                          <a:cs typeface="+mn-cs"/>
                        </a:rPr>
                        <a:t>0.001</a:t>
                      </a:r>
                      <a:endParaRPr kumimoji="0" lang="en-US" sz="1400" b="1" i="1" kern="1200" dirty="0" smtClean="0">
                        <a:solidFill>
                          <a:schemeClr val="dk1"/>
                        </a:solidFill>
                        <a:latin typeface="+mn-lt"/>
                        <a:ea typeface="+mn-ea"/>
                        <a:cs typeface="+mn-cs"/>
                      </a:endParaRPr>
                    </a:p>
                  </a:txBody>
                  <a:tcPr marL="68580" marR="68580" marT="0" marB="0">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0.215</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0.22</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r>
              <a:tr h="282120">
                <a:tc>
                  <a:txBody>
                    <a:bodyPr/>
                    <a:lstStyle/>
                    <a:p>
                      <a:r>
                        <a:rPr lang="fr-FR" sz="1400" dirty="0" smtClean="0"/>
                        <a:t>Manque de temps</a:t>
                      </a:r>
                      <a:endParaRPr lang="fr-FR" sz="1400" dirty="0"/>
                    </a:p>
                  </a:txBody>
                  <a:tcPr/>
                </a:tc>
                <a:tc>
                  <a:txBody>
                    <a:bodyPr/>
                    <a:lstStyle/>
                    <a:p>
                      <a:pPr algn="ctr"/>
                      <a:r>
                        <a:rPr lang="fr-FR" sz="1400" dirty="0" smtClean="0"/>
                        <a:t>1</a:t>
                      </a:r>
                      <a:endParaRPr lang="fr-FR" sz="1400" dirty="0"/>
                    </a:p>
                  </a:txBody>
                  <a:tcPr/>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3.298</a:t>
                      </a:r>
                      <a:endParaRPr kumimoji="0" lang="en-US" sz="1400" kern="1200" dirty="0" smtClean="0">
                        <a:solidFill>
                          <a:schemeClr val="dk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0.069</a:t>
                      </a:r>
                      <a:endParaRPr kumimoji="0" lang="en-US" sz="1400" kern="1200" dirty="0" smtClean="0">
                        <a:solidFill>
                          <a:schemeClr val="dk1"/>
                        </a:solidFill>
                        <a:latin typeface="+mn-lt"/>
                        <a:ea typeface="+mn-ea"/>
                        <a:cs typeface="+mn-cs"/>
                      </a:endParaRPr>
                    </a:p>
                  </a:txBody>
                  <a:tcPr marL="68580" marR="68580" marT="0" marB="0"/>
                </a:tc>
                <a:tc>
                  <a:txBody>
                    <a:bodyPr/>
                    <a:lstStyle/>
                    <a:p>
                      <a:pPr marL="0" algn="ctr" rtl="0" eaLnBrk="1" latinLnBrk="0" hangingPunct="1"/>
                      <a:r>
                        <a:rPr kumimoji="0" lang="fr-FR" sz="1400" kern="1200" dirty="0" smtClean="0">
                          <a:solidFill>
                            <a:schemeClr val="dk1"/>
                          </a:solidFill>
                          <a:latin typeface="+mn-lt"/>
                          <a:ea typeface="+mn-ea"/>
                          <a:cs typeface="+mn-cs"/>
                        </a:rPr>
                        <a:t>0.116</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0.116</a:t>
                      </a:r>
                      <a:endParaRPr kumimoji="0" lang="fr-FR" sz="1400" kern="1200" dirty="0">
                        <a:solidFill>
                          <a:schemeClr val="dk1"/>
                        </a:solidFill>
                        <a:latin typeface="+mn-lt"/>
                        <a:ea typeface="+mn-ea"/>
                        <a:cs typeface="+mn-cs"/>
                      </a:endParaRPr>
                    </a:p>
                  </a:txBody>
                  <a:tcPr/>
                </a:tc>
              </a:tr>
              <a:tr h="288036">
                <a:tc>
                  <a:txBody>
                    <a:bodyPr/>
                    <a:lstStyle/>
                    <a:p>
                      <a:r>
                        <a:rPr lang="fr-FR" sz="1400" dirty="0" smtClean="0"/>
                        <a:t>Qualité</a:t>
                      </a:r>
                      <a:r>
                        <a:rPr lang="fr-FR" sz="1400" baseline="0" dirty="0" smtClean="0"/>
                        <a:t> accueil</a:t>
                      </a:r>
                      <a:endParaRPr lang="fr-FR" sz="1400" dirty="0"/>
                    </a:p>
                  </a:txBody>
                  <a:tcPr/>
                </a:tc>
                <a:tc>
                  <a:txBody>
                    <a:bodyPr/>
                    <a:lstStyle/>
                    <a:p>
                      <a:pPr algn="ctr"/>
                      <a:r>
                        <a:rPr lang="fr-FR" sz="1400" dirty="0" smtClean="0"/>
                        <a:t>1</a:t>
                      </a:r>
                      <a:endParaRPr lang="fr-FR" sz="1400" dirty="0"/>
                    </a:p>
                  </a:txBody>
                  <a:tcPr/>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0.482</a:t>
                      </a:r>
                      <a:endParaRPr kumimoji="0" lang="en-US" sz="1400" kern="1200" dirty="0" smtClean="0">
                        <a:solidFill>
                          <a:schemeClr val="dk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0.488</a:t>
                      </a:r>
                      <a:endParaRPr kumimoji="0" lang="en-US" sz="1400" kern="1200" dirty="0" smtClean="0">
                        <a:solidFill>
                          <a:schemeClr val="dk1"/>
                        </a:solidFill>
                        <a:latin typeface="+mn-lt"/>
                        <a:ea typeface="+mn-ea"/>
                        <a:cs typeface="+mn-cs"/>
                      </a:endParaRPr>
                    </a:p>
                  </a:txBody>
                  <a:tcPr marL="68580" marR="68580" marT="0" marB="0"/>
                </a:tc>
                <a:tc>
                  <a:txBody>
                    <a:bodyPr/>
                    <a:lstStyle/>
                    <a:p>
                      <a:pPr marL="0" algn="ctr" rtl="0" eaLnBrk="1" latinLnBrk="0" hangingPunct="1"/>
                      <a:r>
                        <a:rPr kumimoji="0" lang="fr-FR" sz="1400" kern="1200" dirty="0" smtClean="0">
                          <a:solidFill>
                            <a:schemeClr val="dk1"/>
                          </a:solidFill>
                          <a:latin typeface="+mn-lt"/>
                          <a:ea typeface="+mn-ea"/>
                          <a:cs typeface="+mn-cs"/>
                        </a:rPr>
                        <a:t>0.045</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0.045</a:t>
                      </a:r>
                      <a:endParaRPr kumimoji="0" lang="fr-FR" sz="1400" kern="1200" dirty="0">
                        <a:solidFill>
                          <a:schemeClr val="dk1"/>
                        </a:solidFill>
                        <a:latin typeface="+mn-lt"/>
                        <a:ea typeface="+mn-ea"/>
                        <a:cs typeface="+mn-cs"/>
                      </a:endParaRPr>
                    </a:p>
                  </a:txBody>
                  <a:tcPr/>
                </a:tc>
              </a:tr>
              <a:tr h="282120">
                <a:tc>
                  <a:txBody>
                    <a:bodyPr/>
                    <a:lstStyle/>
                    <a:p>
                      <a:r>
                        <a:rPr lang="fr-FR" sz="1400" dirty="0" smtClean="0"/>
                        <a:t>Qualité</a:t>
                      </a:r>
                      <a:r>
                        <a:rPr lang="fr-FR" sz="1400" baseline="0" dirty="0" smtClean="0"/>
                        <a:t> service</a:t>
                      </a:r>
                      <a:endParaRPr lang="fr-FR" sz="1400" dirty="0"/>
                    </a:p>
                  </a:txBody>
                  <a:tcPr/>
                </a:tc>
                <a:tc>
                  <a:txBody>
                    <a:bodyPr/>
                    <a:lstStyle/>
                    <a:p>
                      <a:pPr algn="ctr"/>
                      <a:r>
                        <a:rPr lang="fr-FR" sz="1400" dirty="0" smtClean="0"/>
                        <a:t>1</a:t>
                      </a:r>
                      <a:endParaRPr lang="fr-FR" sz="1400" dirty="0"/>
                    </a:p>
                  </a:txBody>
                  <a:tcPr/>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0.072</a:t>
                      </a:r>
                      <a:endParaRPr kumimoji="0" lang="en-US" sz="1400" kern="1200" dirty="0" smtClean="0">
                        <a:solidFill>
                          <a:schemeClr val="dk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0.788</a:t>
                      </a:r>
                      <a:endParaRPr kumimoji="0" lang="en-US" sz="1400" kern="1200" dirty="0" smtClean="0">
                        <a:solidFill>
                          <a:schemeClr val="dk1"/>
                        </a:solidFill>
                        <a:latin typeface="+mn-lt"/>
                        <a:ea typeface="+mn-ea"/>
                        <a:cs typeface="+mn-cs"/>
                      </a:endParaRPr>
                    </a:p>
                  </a:txBody>
                  <a:tcPr marL="68580" marR="68580" marT="0" marB="0"/>
                </a:tc>
                <a:tc>
                  <a:txBody>
                    <a:bodyPr/>
                    <a:lstStyle/>
                    <a:p>
                      <a:pPr marL="0" algn="ctr" rtl="0" eaLnBrk="1" latinLnBrk="0" hangingPunct="1"/>
                      <a:r>
                        <a:rPr kumimoji="0" lang="fr-FR" sz="1400" kern="1200" dirty="0" smtClean="0">
                          <a:solidFill>
                            <a:schemeClr val="dk1"/>
                          </a:solidFill>
                          <a:latin typeface="+mn-lt"/>
                          <a:ea typeface="+mn-ea"/>
                          <a:cs typeface="+mn-cs"/>
                        </a:rPr>
                        <a:t>0.017</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0.017</a:t>
                      </a:r>
                      <a:endParaRPr kumimoji="0" lang="fr-FR" sz="1400" kern="1200" dirty="0">
                        <a:solidFill>
                          <a:schemeClr val="dk1"/>
                        </a:solidFill>
                        <a:latin typeface="+mn-lt"/>
                        <a:ea typeface="+mn-ea"/>
                        <a:cs typeface="+mn-cs"/>
                      </a:endParaRPr>
                    </a:p>
                  </a:txBody>
                  <a:tcPr/>
                </a:tc>
              </a:tr>
              <a:tr h="282120">
                <a:tc>
                  <a:txBody>
                    <a:bodyPr/>
                    <a:lstStyle/>
                    <a:p>
                      <a:r>
                        <a:rPr lang="fr-FR" sz="1400" dirty="0" smtClean="0"/>
                        <a:t>Disponibilité</a:t>
                      </a:r>
                      <a:r>
                        <a:rPr lang="fr-FR" sz="1400" baseline="0" dirty="0" smtClean="0"/>
                        <a:t>  vaccin</a:t>
                      </a:r>
                      <a:endParaRPr lang="fr-FR" sz="1400" dirty="0"/>
                    </a:p>
                  </a:txBody>
                  <a:tcPr/>
                </a:tc>
                <a:tc>
                  <a:txBody>
                    <a:bodyPr/>
                    <a:lstStyle/>
                    <a:p>
                      <a:pPr algn="ctr"/>
                      <a:r>
                        <a:rPr lang="fr-FR" sz="1400" dirty="0" smtClean="0"/>
                        <a:t>1</a:t>
                      </a:r>
                      <a:endParaRPr lang="fr-FR" sz="1400" dirty="0"/>
                    </a:p>
                  </a:txBody>
                  <a:tcPr/>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2.01</a:t>
                      </a:r>
                      <a:endParaRPr kumimoji="0" lang="en-US" sz="1400" kern="1200" dirty="0" smtClean="0">
                        <a:solidFill>
                          <a:schemeClr val="dk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0.156</a:t>
                      </a:r>
                      <a:endParaRPr kumimoji="0" lang="en-US" sz="1400" kern="1200" dirty="0" smtClean="0">
                        <a:solidFill>
                          <a:schemeClr val="dk1"/>
                        </a:solidFill>
                        <a:latin typeface="+mn-lt"/>
                        <a:ea typeface="+mn-ea"/>
                        <a:cs typeface="+mn-cs"/>
                      </a:endParaRPr>
                    </a:p>
                  </a:txBody>
                  <a:tcPr marL="68580" marR="68580" marT="0" marB="0"/>
                </a:tc>
                <a:tc>
                  <a:txBody>
                    <a:bodyPr/>
                    <a:lstStyle/>
                    <a:p>
                      <a:pPr marL="0" algn="ctr" rtl="0" eaLnBrk="1" latinLnBrk="0" hangingPunct="1"/>
                      <a:r>
                        <a:rPr kumimoji="0" lang="fr-FR" sz="1400" kern="1200" dirty="0" smtClean="0">
                          <a:solidFill>
                            <a:schemeClr val="dk1"/>
                          </a:solidFill>
                          <a:latin typeface="+mn-lt"/>
                          <a:ea typeface="+mn-ea"/>
                          <a:cs typeface="+mn-cs"/>
                        </a:rPr>
                        <a:t>0.092</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0.156</a:t>
                      </a:r>
                      <a:endParaRPr kumimoji="0" lang="fr-FR" sz="1400" kern="1200" dirty="0">
                        <a:solidFill>
                          <a:schemeClr val="dk1"/>
                        </a:solidFill>
                        <a:latin typeface="+mn-lt"/>
                        <a:ea typeface="+mn-ea"/>
                        <a:cs typeface="+mn-cs"/>
                      </a:endParaRPr>
                    </a:p>
                  </a:txBody>
                  <a:tcPr/>
                </a:tc>
              </a:tr>
              <a:tr h="288036">
                <a:tc>
                  <a:txBody>
                    <a:bodyPr/>
                    <a:lstStyle/>
                    <a:p>
                      <a:r>
                        <a:rPr lang="fr-FR" sz="1400" dirty="0" smtClean="0"/>
                        <a:t>Régularité du personnel</a:t>
                      </a:r>
                      <a:endParaRPr lang="fr-FR" sz="1400" dirty="0"/>
                    </a:p>
                  </a:txBody>
                  <a:tcPr/>
                </a:tc>
                <a:tc>
                  <a:txBody>
                    <a:bodyPr/>
                    <a:lstStyle/>
                    <a:p>
                      <a:pPr algn="ctr"/>
                      <a:r>
                        <a:rPr lang="fr-FR" sz="1400" dirty="0" smtClean="0"/>
                        <a:t>1</a:t>
                      </a:r>
                      <a:endParaRPr lang="fr-FR" sz="1400" dirty="0"/>
                    </a:p>
                  </a:txBody>
                  <a:tcPr/>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2.01</a:t>
                      </a:r>
                      <a:endParaRPr kumimoji="0" lang="en-US" sz="1400" kern="1200" dirty="0" smtClean="0">
                        <a:solidFill>
                          <a:schemeClr val="dk1"/>
                        </a:solidFill>
                        <a:latin typeface="+mn-lt"/>
                        <a:ea typeface="+mn-ea"/>
                        <a:cs typeface="+mn-cs"/>
                      </a:endParaRPr>
                    </a:p>
                  </a:txBody>
                  <a:tcPr marL="68580" marR="68580" marT="0" marB="0"/>
                </a:tc>
                <a:tc>
                  <a:txBody>
                    <a:bodyPr/>
                    <a:lstStyle/>
                    <a:p>
                      <a:pPr marL="0" marR="0" algn="ctr" rtl="0" eaLnBrk="1" latinLnBrk="0" hangingPunct="1">
                        <a:lnSpc>
                          <a:spcPct val="115000"/>
                        </a:lnSpc>
                        <a:spcBef>
                          <a:spcPts val="0"/>
                        </a:spcBef>
                        <a:spcAft>
                          <a:spcPts val="0"/>
                        </a:spcAft>
                      </a:pPr>
                      <a:r>
                        <a:rPr kumimoji="0" lang="fr-FR" sz="1400" kern="1200" dirty="0" smtClean="0">
                          <a:solidFill>
                            <a:schemeClr val="dk1"/>
                          </a:solidFill>
                          <a:latin typeface="+mn-lt"/>
                          <a:ea typeface="+mn-ea"/>
                          <a:cs typeface="+mn-cs"/>
                        </a:rPr>
                        <a:t>0.156</a:t>
                      </a:r>
                      <a:endParaRPr kumimoji="0" lang="en-US" sz="1400" kern="1200" dirty="0" smtClean="0">
                        <a:solidFill>
                          <a:schemeClr val="dk1"/>
                        </a:solidFill>
                        <a:latin typeface="+mn-lt"/>
                        <a:ea typeface="+mn-ea"/>
                        <a:cs typeface="+mn-cs"/>
                      </a:endParaRPr>
                    </a:p>
                  </a:txBody>
                  <a:tcPr marL="68580" marR="68580" marT="0" marB="0"/>
                </a:tc>
                <a:tc>
                  <a:txBody>
                    <a:bodyPr/>
                    <a:lstStyle/>
                    <a:p>
                      <a:pPr marL="0" algn="ctr" rtl="0" eaLnBrk="1" latinLnBrk="0" hangingPunct="1"/>
                      <a:r>
                        <a:rPr kumimoji="0" lang="fr-FR" sz="1400" kern="1200" dirty="0" smtClean="0">
                          <a:solidFill>
                            <a:schemeClr val="dk1"/>
                          </a:solidFill>
                          <a:latin typeface="+mn-lt"/>
                          <a:ea typeface="+mn-ea"/>
                          <a:cs typeface="+mn-cs"/>
                        </a:rPr>
                        <a:t>0.047</a:t>
                      </a:r>
                      <a:endParaRPr kumimoji="0" lang="fr-FR" sz="1400" kern="1200" dirty="0">
                        <a:solidFill>
                          <a:schemeClr val="dk1"/>
                        </a:solidFill>
                        <a:latin typeface="+mn-lt"/>
                        <a:ea typeface="+mn-ea"/>
                        <a:cs typeface="+mn-cs"/>
                      </a:endParaRPr>
                    </a:p>
                  </a:txBody>
                  <a:tcPr/>
                </a:tc>
                <a:tc>
                  <a:txBody>
                    <a:bodyPr/>
                    <a:lstStyle/>
                    <a:p>
                      <a:pPr marL="0" algn="ctr" rtl="0" eaLnBrk="1" latinLnBrk="0" hangingPunct="1"/>
                      <a:r>
                        <a:rPr kumimoji="0" lang="fr-FR" sz="1400" kern="1200" dirty="0" smtClean="0">
                          <a:solidFill>
                            <a:schemeClr val="dk1"/>
                          </a:solidFill>
                          <a:latin typeface="+mn-lt"/>
                          <a:ea typeface="+mn-ea"/>
                          <a:cs typeface="+mn-cs"/>
                        </a:rPr>
                        <a:t>-0.047</a:t>
                      </a:r>
                      <a:endParaRPr kumimoji="0" lang="fr-FR" sz="1400" kern="1200" dirty="0">
                        <a:solidFill>
                          <a:schemeClr val="dk1"/>
                        </a:solidFill>
                        <a:latin typeface="+mn-lt"/>
                        <a:ea typeface="+mn-ea"/>
                        <a:cs typeface="+mn-cs"/>
                      </a:endParaRPr>
                    </a:p>
                  </a:txBody>
                  <a:tcPr/>
                </a:tc>
              </a:tr>
              <a:tr h="282120">
                <a:tc>
                  <a:txBody>
                    <a:bodyPr/>
                    <a:lstStyle/>
                    <a:p>
                      <a:r>
                        <a:rPr lang="fr-FR" sz="1400" b="1" i="1" dirty="0" smtClean="0"/>
                        <a:t>Dépenses</a:t>
                      </a:r>
                      <a:endParaRPr lang="fr-FR" sz="1400" b="1" i="1" dirty="0"/>
                    </a:p>
                  </a:txBody>
                  <a:tcPr>
                    <a:solidFill>
                      <a:schemeClr val="accent3">
                        <a:lumMod val="40000"/>
                        <a:lumOff val="60000"/>
                      </a:schemeClr>
                    </a:solidFill>
                  </a:tcPr>
                </a:tc>
                <a:tc>
                  <a:txBody>
                    <a:bodyPr/>
                    <a:lstStyle/>
                    <a:p>
                      <a:pPr algn="ctr"/>
                      <a:r>
                        <a:rPr lang="fr-FR" sz="1400" b="1" i="1" dirty="0" smtClean="0"/>
                        <a:t>1</a:t>
                      </a:r>
                      <a:endParaRPr lang="fr-FR" sz="1400" b="1" i="1" dirty="0"/>
                    </a:p>
                  </a:txBody>
                  <a:tcPr>
                    <a:solidFill>
                      <a:schemeClr val="accent3">
                        <a:lumMod val="40000"/>
                        <a:lumOff val="60000"/>
                      </a:schemeClr>
                    </a:solidFill>
                  </a:tcPr>
                </a:tc>
                <a:tc>
                  <a:txBody>
                    <a:bodyPr/>
                    <a:lstStyle/>
                    <a:p>
                      <a:pPr marL="0" marR="0" algn="ctr" rtl="0" eaLnBrk="1" latinLnBrk="0" hangingPunct="1">
                        <a:lnSpc>
                          <a:spcPct val="115000"/>
                        </a:lnSpc>
                        <a:spcBef>
                          <a:spcPts val="0"/>
                        </a:spcBef>
                        <a:spcAft>
                          <a:spcPts val="0"/>
                        </a:spcAft>
                      </a:pPr>
                      <a:r>
                        <a:rPr kumimoji="0" lang="fr-FR" sz="1400" b="1" i="1" kern="1200" dirty="0" smtClean="0">
                          <a:solidFill>
                            <a:schemeClr val="dk1"/>
                          </a:solidFill>
                          <a:latin typeface="+mn-lt"/>
                          <a:ea typeface="+mn-ea"/>
                          <a:cs typeface="+mn-cs"/>
                        </a:rPr>
                        <a:t>17.108</a:t>
                      </a:r>
                      <a:endParaRPr kumimoji="0" lang="en-US" sz="1400" b="1" i="1" kern="1200" dirty="0" smtClean="0">
                        <a:solidFill>
                          <a:schemeClr val="dk1"/>
                        </a:solidFill>
                        <a:latin typeface="+mn-lt"/>
                        <a:ea typeface="+mn-ea"/>
                        <a:cs typeface="+mn-cs"/>
                      </a:endParaRPr>
                    </a:p>
                  </a:txBody>
                  <a:tcPr marL="68580" marR="68580" marT="0" marB="0">
                    <a:solidFill>
                      <a:schemeClr val="accent3">
                        <a:lumMod val="40000"/>
                        <a:lumOff val="60000"/>
                      </a:schemeClr>
                    </a:solidFill>
                  </a:tcPr>
                </a:tc>
                <a:tc>
                  <a:txBody>
                    <a:bodyPr/>
                    <a:lstStyle/>
                    <a:p>
                      <a:pPr marL="0" marR="0" algn="ctr" rtl="0" eaLnBrk="1" latinLnBrk="0" hangingPunct="1">
                        <a:lnSpc>
                          <a:spcPct val="115000"/>
                        </a:lnSpc>
                        <a:spcBef>
                          <a:spcPts val="0"/>
                        </a:spcBef>
                        <a:spcAft>
                          <a:spcPts val="0"/>
                        </a:spcAft>
                      </a:pPr>
                      <a:r>
                        <a:rPr kumimoji="0" lang="fr-FR" sz="1400" b="1" i="1" kern="1200" dirty="0" smtClean="0">
                          <a:solidFill>
                            <a:schemeClr val="dk1"/>
                          </a:solidFill>
                          <a:latin typeface="+mn-lt"/>
                          <a:ea typeface="+mn-ea"/>
                          <a:cs typeface="+mn-cs"/>
                        </a:rPr>
                        <a:t>0.000</a:t>
                      </a:r>
                      <a:endParaRPr kumimoji="0" lang="en-US" sz="1400" b="1" i="1" kern="1200" dirty="0" smtClean="0">
                        <a:solidFill>
                          <a:schemeClr val="dk1"/>
                        </a:solidFill>
                        <a:latin typeface="+mn-lt"/>
                        <a:ea typeface="+mn-ea"/>
                        <a:cs typeface="+mn-cs"/>
                      </a:endParaRPr>
                    </a:p>
                  </a:txBody>
                  <a:tcPr marL="68580" marR="68580" marT="0" marB="0">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0.267</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ctr" rtl="0" eaLnBrk="1" latinLnBrk="0" hangingPunct="1"/>
                      <a:r>
                        <a:rPr kumimoji="0" lang="fr-FR" sz="1400" b="1" i="1" kern="1200" dirty="0" smtClean="0">
                          <a:solidFill>
                            <a:schemeClr val="dk1"/>
                          </a:solidFill>
                          <a:latin typeface="+mn-lt"/>
                          <a:ea typeface="+mn-ea"/>
                          <a:cs typeface="+mn-cs"/>
                        </a:rPr>
                        <a:t>0.063</a:t>
                      </a:r>
                      <a:endParaRPr kumimoji="0" lang="fr-FR" sz="1400" b="1" i="1" kern="1200" dirty="0">
                        <a:solidFill>
                          <a:schemeClr val="dk1"/>
                        </a:solidFill>
                        <a:latin typeface="+mn-lt"/>
                        <a:ea typeface="+mn-ea"/>
                        <a:cs typeface="+mn-cs"/>
                      </a:endParaRPr>
                    </a:p>
                  </a:txBody>
                  <a:tcPr>
                    <a:solidFill>
                      <a:schemeClr val="accent3">
                        <a:lumMod val="40000"/>
                        <a:lumOff val="6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152400"/>
            <a:ext cx="7498080" cy="411162"/>
          </a:xfrm>
        </p:spPr>
        <p:txBody>
          <a:bodyPr>
            <a:normAutofit/>
          </a:bodyPr>
          <a:lstStyle/>
          <a:p>
            <a:r>
              <a:rPr lang="fr-FR" sz="2000" dirty="0" smtClean="0"/>
              <a:t>Résultats des estimations du modèle Logit</a:t>
            </a:r>
            <a:endParaRPr lang="fr-FR" sz="2000" dirty="0"/>
          </a:p>
        </p:txBody>
      </p:sp>
      <p:graphicFrame>
        <p:nvGraphicFramePr>
          <p:cNvPr id="4" name="Espace réservé du contenu 3"/>
          <p:cNvGraphicFramePr>
            <a:graphicFrameLocks noGrp="1"/>
          </p:cNvGraphicFramePr>
          <p:nvPr>
            <p:ph idx="1"/>
          </p:nvPr>
        </p:nvGraphicFramePr>
        <p:xfrm>
          <a:off x="1123950" y="838200"/>
          <a:ext cx="8020050" cy="5860188"/>
        </p:xfrm>
        <a:graphic>
          <a:graphicData uri="http://schemas.openxmlformats.org/drawingml/2006/table">
            <a:tbl>
              <a:tblPr firstRow="1" bandRow="1">
                <a:tableStyleId>{7DF18680-E054-41AD-8BC1-D1AEF772440D}</a:tableStyleId>
              </a:tblPr>
              <a:tblGrid>
                <a:gridCol w="1447799"/>
                <a:gridCol w="952501"/>
                <a:gridCol w="1200150"/>
                <a:gridCol w="1200150"/>
                <a:gridCol w="1085850"/>
                <a:gridCol w="114300"/>
                <a:gridCol w="952500"/>
                <a:gridCol w="247650"/>
                <a:gridCol w="819150"/>
              </a:tblGrid>
              <a:tr h="542115">
                <a:tc>
                  <a:txBody>
                    <a:bodyPr/>
                    <a:lstStyle/>
                    <a:p>
                      <a:pPr marL="0" marR="0" algn="just">
                        <a:lnSpc>
                          <a:spcPct val="150000"/>
                        </a:lnSpc>
                        <a:spcBef>
                          <a:spcPts val="0"/>
                        </a:spcBef>
                        <a:spcAft>
                          <a:spcPts val="0"/>
                        </a:spcAft>
                      </a:pPr>
                      <a:r>
                        <a:rPr lang="fr-HT" sz="1200" dirty="0"/>
                        <a:t>Variables</a:t>
                      </a:r>
                      <a:endParaRPr lang="en-US" sz="11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200"/>
                        <a:t>d.d.l</a:t>
                      </a:r>
                      <a:endParaRPr lang="en-US" sz="11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200"/>
                        <a:t>coefficient</a:t>
                      </a:r>
                      <a:endParaRPr lang="en-US" sz="11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200" dirty="0"/>
                        <a:t>Ecart-type</a:t>
                      </a:r>
                      <a:endParaRPr lang="en-US" sz="11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200" dirty="0"/>
                        <a:t>Wald \Chi-Deux</a:t>
                      </a:r>
                      <a:endParaRPr lang="en-US" sz="1100" dirty="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r>
                        <a:rPr lang="fr-HT" sz="1200"/>
                        <a:t>Probabilité</a:t>
                      </a:r>
                      <a:endParaRPr lang="en-US" sz="1100">
                        <a:latin typeface="Calibri"/>
                        <a:ea typeface="MS Mincho"/>
                        <a:cs typeface="Times New Roman"/>
                      </a:endParaRPr>
                    </a:p>
                  </a:txBody>
                  <a:tcPr marL="68580" marR="68580" marT="0" marB="0"/>
                </a:tc>
                <a:tc hMerge="1">
                  <a:txBody>
                    <a:bodyPr/>
                    <a:lstStyle/>
                    <a:p>
                      <a:pPr marL="0" marR="0" algn="ctr">
                        <a:lnSpc>
                          <a:spcPct val="150000"/>
                        </a:lnSpc>
                        <a:spcBef>
                          <a:spcPts val="0"/>
                        </a:spcBef>
                        <a:spcAft>
                          <a:spcPts val="0"/>
                        </a:spcAft>
                      </a:pPr>
                      <a:endParaRPr lang="en-US" sz="11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r>
                        <a:rPr lang="fr-HT" sz="1200"/>
                        <a:t>Odds Ratio</a:t>
                      </a:r>
                      <a:endParaRPr lang="en-US" sz="1100">
                        <a:latin typeface="Calibri"/>
                        <a:ea typeface="MS Mincho"/>
                        <a:cs typeface="Times New Roman"/>
                      </a:endParaRPr>
                    </a:p>
                  </a:txBody>
                  <a:tcPr marL="68580" marR="68580" marT="0" marB="0"/>
                </a:tc>
                <a:tc hMerge="1">
                  <a:txBody>
                    <a:bodyPr/>
                    <a:lstStyle/>
                    <a:p>
                      <a:pPr marL="0" marR="0" algn="ctr">
                        <a:lnSpc>
                          <a:spcPct val="150000"/>
                        </a:lnSpc>
                        <a:spcBef>
                          <a:spcPts val="0"/>
                        </a:spcBef>
                        <a:spcAft>
                          <a:spcPts val="0"/>
                        </a:spcAft>
                      </a:pPr>
                      <a:endParaRPr lang="en-US" sz="1100">
                        <a:latin typeface="Calibri"/>
                        <a:ea typeface="MS Mincho"/>
                        <a:cs typeface="Times New Roman"/>
                      </a:endParaRPr>
                    </a:p>
                  </a:txBody>
                  <a:tcPr marL="68580" marR="68580" marT="0" marB="0"/>
                </a:tc>
              </a:tr>
              <a:tr h="366429">
                <a:tc>
                  <a:txBody>
                    <a:bodyPr/>
                    <a:lstStyle/>
                    <a:p>
                      <a:pPr marL="0" marR="0" algn="just">
                        <a:lnSpc>
                          <a:spcPct val="150000"/>
                        </a:lnSpc>
                        <a:spcBef>
                          <a:spcPts val="0"/>
                        </a:spcBef>
                        <a:spcAft>
                          <a:spcPts val="0"/>
                        </a:spcAft>
                      </a:pPr>
                      <a:r>
                        <a:rPr lang="fr-HT" sz="1400" dirty="0"/>
                        <a:t>Constante</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1</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-4.2420</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1.5227</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7.7610</a:t>
                      </a:r>
                      <a:endParaRPr lang="en-US" sz="14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r>
                        <a:rPr lang="fr-HT" sz="1400"/>
                        <a:t>0.0053*</a:t>
                      </a:r>
                      <a:endParaRPr lang="en-US" sz="1400">
                        <a:latin typeface="Calibri"/>
                        <a:ea typeface="MS Mincho"/>
                        <a:cs typeface="Times New Roman"/>
                      </a:endParaRPr>
                    </a:p>
                  </a:txBody>
                  <a:tcPr marL="68580" marR="68580" marT="0" marB="0"/>
                </a:tc>
                <a:tc hMerge="1">
                  <a:txBody>
                    <a:bodyPr/>
                    <a:lstStyle/>
                    <a:p>
                      <a:pPr marL="0" marR="0" algn="ctr">
                        <a:lnSpc>
                          <a:spcPct val="150000"/>
                        </a:lnSpc>
                        <a:spcBef>
                          <a:spcPts val="0"/>
                        </a:spcBef>
                        <a:spcAft>
                          <a:spcPts val="0"/>
                        </a:spcAft>
                      </a:pPr>
                      <a:endParaRPr lang="en-US" sz="1400">
                        <a:latin typeface="Calibri"/>
                        <a:ea typeface="MS Mincho"/>
                        <a:cs typeface="Times New Roman"/>
                      </a:endParaRPr>
                    </a:p>
                  </a:txBody>
                  <a:tcPr marL="68580" marR="68580" marT="0" marB="0"/>
                </a:tc>
                <a:tc gridSpan="2">
                  <a:txBody>
                    <a:bodyPr/>
                    <a:lstStyle/>
                    <a:p>
                      <a:endParaRPr lang="en-US"/>
                    </a:p>
                  </a:txBody>
                  <a:tcPr marL="68580" marR="68580" marT="0" marB="0"/>
                </a:tc>
                <a:tc hMerge="1">
                  <a:txBody>
                    <a:bodyPr/>
                    <a:lstStyle/>
                    <a:p>
                      <a:pPr marL="0" marR="0" algn="ctr">
                        <a:lnSpc>
                          <a:spcPct val="150000"/>
                        </a:lnSpc>
                        <a:spcBef>
                          <a:spcPts val="0"/>
                        </a:spcBef>
                        <a:spcAft>
                          <a:spcPts val="0"/>
                        </a:spcAft>
                      </a:pPr>
                      <a:endParaRPr lang="fr-HT" sz="1400">
                        <a:latin typeface="Times New Roman"/>
                        <a:ea typeface="MS Mincho"/>
                        <a:cs typeface="Times New Roman"/>
                      </a:endParaRPr>
                    </a:p>
                  </a:txBody>
                  <a:tcPr marL="68580" marR="68580" marT="0" marB="0"/>
                </a:tc>
              </a:tr>
              <a:tr h="366429">
                <a:tc>
                  <a:txBody>
                    <a:bodyPr/>
                    <a:lstStyle/>
                    <a:p>
                      <a:pPr marL="0" marR="0" algn="just">
                        <a:lnSpc>
                          <a:spcPct val="150000"/>
                        </a:lnSpc>
                        <a:spcBef>
                          <a:spcPts val="0"/>
                        </a:spcBef>
                        <a:spcAft>
                          <a:spcPts val="0"/>
                        </a:spcAft>
                      </a:pPr>
                      <a:r>
                        <a:rPr lang="fr-HT" sz="1400"/>
                        <a:t>Age</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1</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0.7227</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0.6794</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1.1317</a:t>
                      </a:r>
                      <a:endParaRPr lang="en-US" sz="14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r>
                        <a:rPr lang="fr-HT" sz="1400"/>
                        <a:t>0.2874</a:t>
                      </a:r>
                      <a:endParaRPr lang="en-US" sz="1400">
                        <a:latin typeface="Calibri"/>
                        <a:ea typeface="MS Mincho"/>
                        <a:cs typeface="Times New Roman"/>
                      </a:endParaRPr>
                    </a:p>
                  </a:txBody>
                  <a:tcPr marL="68580" marR="68580" marT="0" marB="0"/>
                </a:tc>
                <a:tc hMerge="1">
                  <a:txBody>
                    <a:bodyPr/>
                    <a:lstStyle/>
                    <a:p>
                      <a:pPr marL="0" marR="0" algn="ctr">
                        <a:lnSpc>
                          <a:spcPct val="150000"/>
                        </a:lnSpc>
                        <a:spcBef>
                          <a:spcPts val="0"/>
                        </a:spcBef>
                        <a:spcAft>
                          <a:spcPts val="0"/>
                        </a:spcAft>
                      </a:pPr>
                      <a:endParaRPr lang="en-US" sz="14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r>
                        <a:rPr lang="fr-HT" sz="1400"/>
                        <a:t>7.801</a:t>
                      </a:r>
                      <a:endParaRPr lang="en-US" sz="1400">
                        <a:latin typeface="Calibri"/>
                        <a:ea typeface="MS Mincho"/>
                        <a:cs typeface="Times New Roman"/>
                      </a:endParaRPr>
                    </a:p>
                  </a:txBody>
                  <a:tcPr marL="68580" marR="68580" marT="0" marB="0"/>
                </a:tc>
                <a:tc hMerge="1">
                  <a:txBody>
                    <a:bodyPr/>
                    <a:lstStyle/>
                    <a:p>
                      <a:pPr marL="0" marR="0" algn="ctr">
                        <a:lnSpc>
                          <a:spcPct val="150000"/>
                        </a:lnSpc>
                        <a:spcBef>
                          <a:spcPts val="0"/>
                        </a:spcBef>
                        <a:spcAft>
                          <a:spcPts val="0"/>
                        </a:spcAft>
                      </a:pPr>
                      <a:endParaRPr lang="en-US" sz="1400">
                        <a:latin typeface="Calibri"/>
                        <a:ea typeface="MS Mincho"/>
                        <a:cs typeface="Times New Roman"/>
                      </a:endParaRPr>
                    </a:p>
                  </a:txBody>
                  <a:tcPr marL="68580" marR="68580" marT="0" marB="0"/>
                </a:tc>
              </a:tr>
              <a:tr h="366429">
                <a:tc>
                  <a:txBody>
                    <a:bodyPr/>
                    <a:lstStyle/>
                    <a:p>
                      <a:pPr marL="0" marR="0" algn="just">
                        <a:lnSpc>
                          <a:spcPct val="150000"/>
                        </a:lnSpc>
                        <a:spcBef>
                          <a:spcPts val="0"/>
                        </a:spcBef>
                        <a:spcAft>
                          <a:spcPts val="0"/>
                        </a:spcAft>
                      </a:pPr>
                      <a:r>
                        <a:rPr lang="fr-HT" sz="1400"/>
                        <a:t>Activeco</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1</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-0.6881</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0.3899</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3.1148</a:t>
                      </a:r>
                      <a:endParaRPr lang="en-US" sz="14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r>
                        <a:rPr lang="fr-HT" sz="1400"/>
                        <a:t>0.0776</a:t>
                      </a:r>
                      <a:endParaRPr lang="en-US" sz="1400">
                        <a:latin typeface="Calibri"/>
                        <a:ea typeface="MS Mincho"/>
                        <a:cs typeface="Times New Roman"/>
                      </a:endParaRPr>
                    </a:p>
                  </a:txBody>
                  <a:tcPr marL="68580" marR="68580" marT="0" marB="0"/>
                </a:tc>
                <a:tc hMerge="1">
                  <a:txBody>
                    <a:bodyPr/>
                    <a:lstStyle/>
                    <a:p>
                      <a:pPr marL="0" marR="0" algn="ctr">
                        <a:lnSpc>
                          <a:spcPct val="150000"/>
                        </a:lnSpc>
                        <a:spcBef>
                          <a:spcPts val="0"/>
                        </a:spcBef>
                        <a:spcAft>
                          <a:spcPts val="0"/>
                        </a:spcAft>
                      </a:pPr>
                      <a:endParaRPr lang="en-US" sz="14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r>
                        <a:rPr lang="fr-HT" sz="1400"/>
                        <a:t>1.079</a:t>
                      </a:r>
                      <a:endParaRPr lang="en-US" sz="1400">
                        <a:latin typeface="Calibri"/>
                        <a:ea typeface="MS Mincho"/>
                        <a:cs typeface="Times New Roman"/>
                      </a:endParaRPr>
                    </a:p>
                  </a:txBody>
                  <a:tcPr marL="68580" marR="68580" marT="0" marB="0"/>
                </a:tc>
                <a:tc hMerge="1">
                  <a:txBody>
                    <a:bodyPr/>
                    <a:lstStyle/>
                    <a:p>
                      <a:pPr marL="0" marR="0" algn="ctr">
                        <a:lnSpc>
                          <a:spcPct val="150000"/>
                        </a:lnSpc>
                        <a:spcBef>
                          <a:spcPts val="0"/>
                        </a:spcBef>
                        <a:spcAft>
                          <a:spcPts val="0"/>
                        </a:spcAft>
                      </a:pPr>
                      <a:endParaRPr lang="en-US" sz="1400">
                        <a:latin typeface="Calibri"/>
                        <a:ea typeface="MS Mincho"/>
                        <a:cs typeface="Times New Roman"/>
                      </a:endParaRPr>
                    </a:p>
                  </a:txBody>
                  <a:tcPr marL="68580" marR="68580" marT="0" marB="0"/>
                </a:tc>
              </a:tr>
              <a:tr h="366429">
                <a:tc>
                  <a:txBody>
                    <a:bodyPr/>
                    <a:lstStyle/>
                    <a:p>
                      <a:pPr marL="0" marR="0" algn="just">
                        <a:lnSpc>
                          <a:spcPct val="150000"/>
                        </a:lnSpc>
                        <a:spcBef>
                          <a:spcPts val="0"/>
                        </a:spcBef>
                        <a:spcAft>
                          <a:spcPts val="0"/>
                        </a:spcAft>
                      </a:pPr>
                      <a:r>
                        <a:rPr lang="fr-HT" sz="1400"/>
                        <a:t>Absencepersonne</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1</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0.6313</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0.3344</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3.5642</a:t>
                      </a:r>
                      <a:endParaRPr lang="en-US" sz="1400" dirty="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r>
                        <a:rPr lang="fr-HT" sz="1400"/>
                        <a:t>0.0590</a:t>
                      </a:r>
                      <a:endParaRPr lang="en-US" sz="1400">
                        <a:latin typeface="Calibri"/>
                        <a:ea typeface="MS Mincho"/>
                        <a:cs typeface="Times New Roman"/>
                      </a:endParaRPr>
                    </a:p>
                  </a:txBody>
                  <a:tcPr marL="68580" marR="68580" marT="0" marB="0"/>
                </a:tc>
                <a:tc hMerge="1">
                  <a:txBody>
                    <a:bodyPr/>
                    <a:lstStyle/>
                    <a:p>
                      <a:pPr marL="0" marR="0" algn="ctr">
                        <a:lnSpc>
                          <a:spcPct val="150000"/>
                        </a:lnSpc>
                        <a:spcBef>
                          <a:spcPts val="0"/>
                        </a:spcBef>
                        <a:spcAft>
                          <a:spcPts val="0"/>
                        </a:spcAft>
                      </a:pPr>
                      <a:endParaRPr lang="en-US" sz="14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r>
                        <a:rPr lang="fr-HT" sz="1400"/>
                        <a:t>3.621</a:t>
                      </a:r>
                      <a:endParaRPr lang="en-US" sz="1400">
                        <a:latin typeface="Calibri"/>
                        <a:ea typeface="MS Mincho"/>
                        <a:cs typeface="Times New Roman"/>
                      </a:endParaRPr>
                    </a:p>
                  </a:txBody>
                  <a:tcPr marL="68580" marR="68580" marT="0" marB="0"/>
                </a:tc>
                <a:tc hMerge="1">
                  <a:txBody>
                    <a:bodyPr/>
                    <a:lstStyle/>
                    <a:p>
                      <a:pPr marL="0" marR="0" algn="ctr">
                        <a:lnSpc>
                          <a:spcPct val="150000"/>
                        </a:lnSpc>
                        <a:spcBef>
                          <a:spcPts val="0"/>
                        </a:spcBef>
                        <a:spcAft>
                          <a:spcPts val="0"/>
                        </a:spcAft>
                      </a:pPr>
                      <a:endParaRPr lang="en-US" sz="1400">
                        <a:latin typeface="Calibri"/>
                        <a:ea typeface="MS Mincho"/>
                        <a:cs typeface="Times New Roman"/>
                      </a:endParaRPr>
                    </a:p>
                  </a:txBody>
                  <a:tcPr marL="68580" marR="68580" marT="0" marB="0"/>
                </a:tc>
              </a:tr>
              <a:tr h="366429">
                <a:tc>
                  <a:txBody>
                    <a:bodyPr/>
                    <a:lstStyle/>
                    <a:p>
                      <a:pPr marL="0" marR="0" algn="just">
                        <a:lnSpc>
                          <a:spcPct val="150000"/>
                        </a:lnSpc>
                        <a:spcBef>
                          <a:spcPts val="0"/>
                        </a:spcBef>
                        <a:spcAft>
                          <a:spcPts val="0"/>
                        </a:spcAft>
                      </a:pPr>
                      <a:r>
                        <a:rPr lang="fr-HT" sz="1400" b="1" i="1" dirty="0" err="1"/>
                        <a:t>Depvac</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1</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dirty="0"/>
                        <a:t>1.2708</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0.3340</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dirty="0"/>
                        <a:t>14.4764</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b="1" i="1"/>
                        <a:t>0.0001*</a:t>
                      </a:r>
                      <a:endParaRPr lang="en-US" sz="1400" b="1" i="1">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b="1" i="1">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i="1"/>
                        <a:t>6.859</a:t>
                      </a:r>
                      <a:endParaRPr lang="en-US" sz="1400" i="1">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i="1">
                        <a:latin typeface="Calibri"/>
                        <a:ea typeface="MS Mincho"/>
                        <a:cs typeface="Times New Roman"/>
                      </a:endParaRPr>
                    </a:p>
                  </a:txBody>
                  <a:tcPr marL="68580" marR="68580" marT="0" marB="0">
                    <a:solidFill>
                      <a:schemeClr val="accent3">
                        <a:lumMod val="40000"/>
                        <a:lumOff val="60000"/>
                      </a:schemeClr>
                    </a:solidFill>
                  </a:tcPr>
                </a:tc>
              </a:tr>
              <a:tr h="366429">
                <a:tc>
                  <a:txBody>
                    <a:bodyPr/>
                    <a:lstStyle/>
                    <a:p>
                      <a:pPr marL="0" marR="0" algn="just">
                        <a:lnSpc>
                          <a:spcPct val="150000"/>
                        </a:lnSpc>
                        <a:spcBef>
                          <a:spcPts val="0"/>
                        </a:spcBef>
                        <a:spcAft>
                          <a:spcPts val="0"/>
                        </a:spcAft>
                      </a:pPr>
                      <a:r>
                        <a:rPr lang="fr-HT" sz="1400" b="1" i="1" dirty="0" err="1"/>
                        <a:t>Dist</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1</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1.4759      </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0.3404</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dirty="0"/>
                        <a:t>18.8028</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b="1" i="1"/>
                        <a:t>0.0001*</a:t>
                      </a:r>
                      <a:endParaRPr lang="en-US" sz="1400" b="1" i="1">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b="1" i="1">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i="1"/>
                        <a:t>4.375</a:t>
                      </a:r>
                      <a:endParaRPr lang="en-US" sz="1400" i="1">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i="1">
                        <a:latin typeface="Calibri"/>
                        <a:ea typeface="MS Mincho"/>
                        <a:cs typeface="Times New Roman"/>
                      </a:endParaRPr>
                    </a:p>
                  </a:txBody>
                  <a:tcPr marL="68580" marR="68580" marT="0" marB="0">
                    <a:solidFill>
                      <a:schemeClr val="accent3">
                        <a:lumMod val="40000"/>
                        <a:lumOff val="60000"/>
                      </a:schemeClr>
                    </a:solidFill>
                  </a:tcPr>
                </a:tc>
              </a:tr>
              <a:tr h="366429">
                <a:tc>
                  <a:txBody>
                    <a:bodyPr/>
                    <a:lstStyle/>
                    <a:p>
                      <a:pPr marL="0" marR="0" algn="just">
                        <a:lnSpc>
                          <a:spcPct val="150000"/>
                        </a:lnSpc>
                        <a:spcBef>
                          <a:spcPts val="0"/>
                        </a:spcBef>
                        <a:spcAft>
                          <a:spcPts val="0"/>
                        </a:spcAft>
                      </a:pPr>
                      <a:r>
                        <a:rPr lang="fr-HT" sz="1400" b="1" i="1" dirty="0" err="1"/>
                        <a:t>Etatroute</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1</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1.1198      </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0.3336</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dirty="0"/>
                        <a:t>11.2642</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b="1" i="1"/>
                        <a:t>0.0008*</a:t>
                      </a:r>
                      <a:endParaRPr lang="en-US" sz="1400" b="1" i="1">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b="1" i="1">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i="1"/>
                        <a:t>3.064</a:t>
                      </a:r>
                      <a:endParaRPr lang="en-US" sz="1400" i="1">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i="1">
                        <a:latin typeface="Calibri"/>
                        <a:ea typeface="MS Mincho"/>
                        <a:cs typeface="Times New Roman"/>
                      </a:endParaRPr>
                    </a:p>
                  </a:txBody>
                  <a:tcPr marL="68580" marR="68580" marT="0" marB="0">
                    <a:solidFill>
                      <a:schemeClr val="accent3">
                        <a:lumMod val="40000"/>
                        <a:lumOff val="60000"/>
                      </a:schemeClr>
                    </a:solidFill>
                  </a:tcPr>
                </a:tc>
              </a:tr>
              <a:tr h="366429">
                <a:tc>
                  <a:txBody>
                    <a:bodyPr/>
                    <a:lstStyle/>
                    <a:p>
                      <a:pPr marL="0" marR="0" algn="just">
                        <a:lnSpc>
                          <a:spcPct val="150000"/>
                        </a:lnSpc>
                        <a:spcBef>
                          <a:spcPts val="0"/>
                        </a:spcBef>
                        <a:spcAft>
                          <a:spcPts val="0"/>
                        </a:spcAft>
                      </a:pPr>
                      <a:r>
                        <a:rPr lang="fr-HT" sz="1400" b="1" i="1" dirty="0" err="1"/>
                        <a:t>Absencetemps</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dirty="0"/>
                        <a:t>1</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0.7566      </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0.3632</a:t>
                      </a:r>
                      <a:endParaRPr lang="en-US" sz="1400" b="1" i="1">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a:t>4.3385</a:t>
                      </a:r>
                      <a:endParaRPr lang="en-US" sz="1400" b="1" i="1">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b="1" i="1" dirty="0"/>
                        <a:t>0.0373*</a:t>
                      </a: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b="1" i="1" dirty="0">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i="1" dirty="0"/>
                        <a:t>2.131</a:t>
                      </a:r>
                      <a:endParaRPr lang="en-US" sz="1400" i="1" dirty="0">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i="1" dirty="0">
                        <a:latin typeface="Calibri"/>
                        <a:ea typeface="MS Mincho"/>
                        <a:cs typeface="Times New Roman"/>
                      </a:endParaRPr>
                    </a:p>
                  </a:txBody>
                  <a:tcPr marL="68580" marR="68580" marT="0" marB="0">
                    <a:solidFill>
                      <a:schemeClr val="accent3">
                        <a:lumMod val="40000"/>
                        <a:lumOff val="60000"/>
                      </a:schemeClr>
                    </a:solidFill>
                  </a:tcPr>
                </a:tc>
              </a:tr>
              <a:tr h="366429">
                <a:tc>
                  <a:txBody>
                    <a:bodyPr/>
                    <a:lstStyle/>
                    <a:p>
                      <a:pPr marL="0" marR="0" algn="just">
                        <a:lnSpc>
                          <a:spcPct val="150000"/>
                        </a:lnSpc>
                        <a:spcBef>
                          <a:spcPts val="0"/>
                        </a:spcBef>
                        <a:spcAft>
                          <a:spcPts val="0"/>
                        </a:spcAft>
                      </a:pPr>
                      <a:r>
                        <a:rPr lang="fr-HT" sz="1400" b="1" i="1" dirty="0">
                          <a:solidFill>
                            <a:schemeClr val="tx1"/>
                          </a:solidFill>
                        </a:rPr>
                        <a:t>Problemepluie</a:t>
                      </a:r>
                      <a:endParaRPr lang="en-US" sz="1400" b="1" i="1" dirty="0">
                        <a:solidFill>
                          <a:schemeClr val="tx1"/>
                        </a:solidFill>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dirty="0">
                          <a:solidFill>
                            <a:schemeClr val="tx1"/>
                          </a:solidFill>
                        </a:rPr>
                        <a:t>1</a:t>
                      </a:r>
                      <a:endParaRPr lang="en-US" sz="1400" b="1" i="1" dirty="0">
                        <a:solidFill>
                          <a:schemeClr val="tx1"/>
                        </a:solidFill>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dirty="0">
                          <a:solidFill>
                            <a:schemeClr val="tx1"/>
                          </a:solidFill>
                        </a:rPr>
                        <a:t>1.0697      </a:t>
                      </a:r>
                      <a:endParaRPr lang="en-US" sz="1400" b="1" i="1" dirty="0">
                        <a:solidFill>
                          <a:schemeClr val="tx1"/>
                        </a:solidFill>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dirty="0">
                          <a:solidFill>
                            <a:schemeClr val="tx1"/>
                          </a:solidFill>
                        </a:rPr>
                        <a:t>0.3463</a:t>
                      </a:r>
                      <a:endParaRPr lang="en-US" sz="1400" b="1" i="1" dirty="0">
                        <a:solidFill>
                          <a:schemeClr val="tx1"/>
                        </a:solidFill>
                        <a:latin typeface="Calibri"/>
                        <a:ea typeface="MS Mincho"/>
                        <a:cs typeface="Times New Roman"/>
                      </a:endParaRPr>
                    </a:p>
                  </a:txBody>
                  <a:tcPr marL="68580" marR="68580" marT="0" marB="0">
                    <a:solidFill>
                      <a:schemeClr val="accent3">
                        <a:lumMod val="40000"/>
                        <a:lumOff val="60000"/>
                      </a:schemeClr>
                    </a:solidFill>
                  </a:tcPr>
                </a:tc>
                <a:tc>
                  <a:txBody>
                    <a:bodyPr/>
                    <a:lstStyle/>
                    <a:p>
                      <a:pPr marL="0" marR="0" algn="ctr">
                        <a:lnSpc>
                          <a:spcPct val="150000"/>
                        </a:lnSpc>
                        <a:spcBef>
                          <a:spcPts val="0"/>
                        </a:spcBef>
                        <a:spcAft>
                          <a:spcPts val="0"/>
                        </a:spcAft>
                      </a:pPr>
                      <a:r>
                        <a:rPr lang="fr-HT" sz="1400" b="1" i="1" dirty="0">
                          <a:solidFill>
                            <a:schemeClr val="tx1"/>
                          </a:solidFill>
                        </a:rPr>
                        <a:t>9.5421</a:t>
                      </a:r>
                      <a:endParaRPr lang="en-US" sz="1400" b="1" i="1" dirty="0">
                        <a:solidFill>
                          <a:schemeClr val="tx1"/>
                        </a:solidFill>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b="1" i="1" dirty="0">
                          <a:solidFill>
                            <a:schemeClr val="tx1"/>
                          </a:solidFill>
                        </a:rPr>
                        <a:t>0.0020*</a:t>
                      </a:r>
                      <a:endParaRPr lang="en-US" sz="1400" b="1" i="1" dirty="0">
                        <a:solidFill>
                          <a:schemeClr val="tx1"/>
                        </a:solidFill>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b="1" i="1" dirty="0">
                        <a:solidFill>
                          <a:schemeClr val="tx1"/>
                        </a:solidFill>
                        <a:latin typeface="Calibri"/>
                        <a:ea typeface="MS Mincho"/>
                        <a:cs typeface="Times New Roman"/>
                      </a:endParaRPr>
                    </a:p>
                  </a:txBody>
                  <a:tcPr marL="68580" marR="68580" marT="0" marB="0">
                    <a:solidFill>
                      <a:schemeClr val="accent3">
                        <a:lumMod val="40000"/>
                        <a:lumOff val="60000"/>
                      </a:schemeClr>
                    </a:solidFill>
                  </a:tcPr>
                </a:tc>
                <a:tc gridSpan="2">
                  <a:txBody>
                    <a:bodyPr/>
                    <a:lstStyle/>
                    <a:p>
                      <a:pPr marL="0" marR="0" algn="ctr">
                        <a:lnSpc>
                          <a:spcPct val="150000"/>
                        </a:lnSpc>
                        <a:spcBef>
                          <a:spcPts val="0"/>
                        </a:spcBef>
                        <a:spcAft>
                          <a:spcPts val="0"/>
                        </a:spcAft>
                      </a:pPr>
                      <a:r>
                        <a:rPr lang="fr-HT" sz="1400" i="1" dirty="0"/>
                        <a:t>2.915</a:t>
                      </a:r>
                      <a:endParaRPr lang="en-US" sz="1400" i="1" dirty="0">
                        <a:latin typeface="Calibri"/>
                        <a:ea typeface="MS Mincho"/>
                        <a:cs typeface="Times New Roman"/>
                      </a:endParaRPr>
                    </a:p>
                  </a:txBody>
                  <a:tcPr marL="68580" marR="68580" marT="0" marB="0">
                    <a:solidFill>
                      <a:schemeClr val="accent3">
                        <a:lumMod val="40000"/>
                        <a:lumOff val="60000"/>
                      </a:schemeClr>
                    </a:solidFill>
                  </a:tcPr>
                </a:tc>
                <a:tc hMerge="1">
                  <a:txBody>
                    <a:bodyPr/>
                    <a:lstStyle/>
                    <a:p>
                      <a:pPr marL="0" marR="0" algn="ctr">
                        <a:lnSpc>
                          <a:spcPct val="150000"/>
                        </a:lnSpc>
                        <a:spcBef>
                          <a:spcPts val="0"/>
                        </a:spcBef>
                        <a:spcAft>
                          <a:spcPts val="0"/>
                        </a:spcAft>
                      </a:pPr>
                      <a:endParaRPr lang="en-US" sz="1400" i="1" dirty="0">
                        <a:latin typeface="Calibri"/>
                        <a:ea typeface="MS Mincho"/>
                        <a:cs typeface="Times New Roman"/>
                      </a:endParaRPr>
                    </a:p>
                  </a:txBody>
                  <a:tcPr marL="68580" marR="68580" marT="0" marB="0">
                    <a:solidFill>
                      <a:schemeClr val="accent3">
                        <a:lumMod val="40000"/>
                        <a:lumOff val="60000"/>
                      </a:schemeClr>
                    </a:solidFill>
                  </a:tcPr>
                </a:tc>
              </a:tr>
              <a:tr h="366429">
                <a:tc gridSpan="9">
                  <a:txBody>
                    <a:bodyPr/>
                    <a:lstStyle/>
                    <a:p>
                      <a:pPr marL="0" marR="0">
                        <a:lnSpc>
                          <a:spcPct val="150000"/>
                        </a:lnSpc>
                        <a:spcBef>
                          <a:spcPts val="0"/>
                        </a:spcBef>
                        <a:spcAft>
                          <a:spcPts val="0"/>
                        </a:spcAft>
                      </a:pPr>
                      <a:r>
                        <a:rPr lang="fr-HT" sz="1400" dirty="0"/>
                        <a:t>*significatif au seuil de 5 %</a:t>
                      </a:r>
                      <a:endParaRPr lang="en-US" sz="1400" dirty="0">
                        <a:latin typeface="Calibri"/>
                        <a:ea typeface="MS Mincho"/>
                        <a:cs typeface="Times New Roman"/>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en-US"/>
                    </a:p>
                  </a:txBody>
                  <a:tcPr/>
                </a:tc>
                <a:tc hMerge="1">
                  <a:txBody>
                    <a:bodyPr/>
                    <a:lstStyle/>
                    <a:p>
                      <a:endParaRPr lang="fr-FR"/>
                    </a:p>
                  </a:txBody>
                  <a:tcPr/>
                </a:tc>
                <a:tc hMerge="1">
                  <a:txBody>
                    <a:bodyPr/>
                    <a:lstStyle/>
                    <a:p>
                      <a:endParaRPr lang="en-US"/>
                    </a:p>
                  </a:txBody>
                  <a:tcPr/>
                </a:tc>
                <a:tc hMerge="1">
                  <a:txBody>
                    <a:bodyPr/>
                    <a:lstStyle/>
                    <a:p>
                      <a:endParaRPr lang="fr-FR"/>
                    </a:p>
                  </a:txBody>
                  <a:tcPr/>
                </a:tc>
              </a:tr>
              <a:tr h="366429">
                <a:tc>
                  <a:txBody>
                    <a:bodyPr/>
                    <a:lstStyle/>
                    <a:p>
                      <a:pPr marL="0" marR="0" algn="just">
                        <a:lnSpc>
                          <a:spcPct val="150000"/>
                        </a:lnSpc>
                        <a:spcBef>
                          <a:spcPts val="0"/>
                        </a:spcBef>
                        <a:spcAft>
                          <a:spcPts val="0"/>
                        </a:spcAft>
                      </a:pPr>
                      <a:r>
                        <a:rPr lang="fr-HT" sz="1400"/>
                        <a:t>Test</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Chi-Deux</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d.d.l</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dirty="0"/>
                        <a:t>Probabilité</a:t>
                      </a:r>
                      <a:endParaRPr lang="en-US" sz="1400" dirty="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endParaRPr lang="fr-HT" sz="1400">
                        <a:latin typeface="Times New Roman"/>
                        <a:ea typeface="MS Mincho"/>
                        <a:cs typeface="Times New Roman"/>
                      </a:endParaRPr>
                    </a:p>
                  </a:txBody>
                  <a:tcPr marL="68580" marR="68580" marT="0" marB="0"/>
                </a:tc>
                <a:tc hMerge="1">
                  <a:txBody>
                    <a:bodyPr/>
                    <a:lstStyle/>
                    <a:p>
                      <a:endParaRPr lang="en-US"/>
                    </a:p>
                  </a:txBody>
                  <a:tcPr/>
                </a:tc>
                <a:tc gridSpan="2">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r>
              <a:tr h="271057">
                <a:tc>
                  <a:txBody>
                    <a:bodyPr/>
                    <a:lstStyle/>
                    <a:p>
                      <a:pPr marL="0" marR="0" algn="l">
                        <a:lnSpc>
                          <a:spcPct val="150000"/>
                        </a:lnSpc>
                        <a:spcBef>
                          <a:spcPts val="0"/>
                        </a:spcBef>
                        <a:spcAft>
                          <a:spcPts val="0"/>
                        </a:spcAft>
                      </a:pPr>
                      <a:r>
                        <a:rPr lang="fr-HT" sz="1300" dirty="0"/>
                        <a:t>Likelihood Ratio Test </a:t>
                      </a:r>
                      <a:endParaRPr lang="en-US" sz="13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72.4477</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8</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0.0001</a:t>
                      </a:r>
                      <a:endParaRPr lang="en-US" sz="14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c hMerge="1">
                  <a:txBody>
                    <a:bodyPr/>
                    <a:lstStyle/>
                    <a:p>
                      <a:endParaRPr lang="en-US"/>
                    </a:p>
                  </a:txBody>
                  <a:tcPr/>
                </a:tc>
                <a:tc gridSpan="2">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r>
              <a:tr h="276077">
                <a:tc>
                  <a:txBody>
                    <a:bodyPr/>
                    <a:lstStyle/>
                    <a:p>
                      <a:pPr marL="0" marR="0" algn="just">
                        <a:lnSpc>
                          <a:spcPct val="150000"/>
                        </a:lnSpc>
                        <a:spcBef>
                          <a:spcPts val="0"/>
                        </a:spcBef>
                        <a:spcAft>
                          <a:spcPts val="0"/>
                        </a:spcAft>
                      </a:pPr>
                      <a:r>
                        <a:rPr lang="fr-HT" sz="1400"/>
                        <a:t>Score</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63.8886</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8</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0.0001</a:t>
                      </a:r>
                      <a:endParaRPr lang="en-US" sz="14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endParaRPr lang="fr-HT" sz="1400">
                        <a:latin typeface="Times New Roman"/>
                        <a:ea typeface="MS Mincho"/>
                        <a:cs typeface="Times New Roman"/>
                      </a:endParaRPr>
                    </a:p>
                  </a:txBody>
                  <a:tcPr marL="68580" marR="68580" marT="0" marB="0"/>
                </a:tc>
                <a:tc hMerge="1">
                  <a:txBody>
                    <a:bodyPr/>
                    <a:lstStyle/>
                    <a:p>
                      <a:endParaRPr lang="en-US"/>
                    </a:p>
                  </a:txBody>
                  <a:tcPr/>
                </a:tc>
                <a:tc gridSpan="2">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r>
              <a:tr h="366429">
                <a:tc>
                  <a:txBody>
                    <a:bodyPr/>
                    <a:lstStyle/>
                    <a:p>
                      <a:pPr marL="0" marR="0" algn="just">
                        <a:lnSpc>
                          <a:spcPct val="150000"/>
                        </a:lnSpc>
                        <a:spcBef>
                          <a:spcPts val="0"/>
                        </a:spcBef>
                        <a:spcAft>
                          <a:spcPts val="0"/>
                        </a:spcAft>
                      </a:pPr>
                      <a:r>
                        <a:rPr lang="fr-HT" sz="1400"/>
                        <a:t>Wald</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48.3505</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8</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HT" sz="1400"/>
                        <a:t>0.0001</a:t>
                      </a:r>
                      <a:endParaRPr lang="en-US" sz="1400">
                        <a:latin typeface="Calibri"/>
                        <a:ea typeface="MS Mincho"/>
                        <a:cs typeface="Times New Roman"/>
                      </a:endParaRPr>
                    </a:p>
                  </a:txBody>
                  <a:tcPr marL="68580" marR="68580" marT="0" marB="0"/>
                </a:tc>
                <a:tc gridSpan="2">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c hMerge="1">
                  <a:txBody>
                    <a:bodyPr/>
                    <a:lstStyle/>
                    <a:p>
                      <a:endParaRPr lang="en-US"/>
                    </a:p>
                  </a:txBody>
                  <a:tcPr/>
                </a:tc>
                <a:tc gridSpan="2">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endParaRPr lang="fr-HT" sz="1400" dirty="0">
                        <a:latin typeface="Times New Roman"/>
                        <a:ea typeface="MS Mincho"/>
                        <a:cs typeface="Times New Roman"/>
                      </a:endParaRPr>
                    </a:p>
                  </a:txBody>
                  <a:tcPr marL="68580" marR="68580" marT="0" marB="0"/>
                </a:tc>
              </a:tr>
            </a:tbl>
          </a:graphicData>
        </a:graphic>
      </p:graphicFrame>
    </p:spTree>
  </p:cSld>
  <p:clrMapOvr>
    <a:masterClrMapping/>
  </p:clrMapOvr>
  <p:transition>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800" y="274638"/>
            <a:ext cx="7866888" cy="639762"/>
          </a:xfrm>
        </p:spPr>
        <p:txBody>
          <a:bodyPr>
            <a:normAutofit/>
          </a:bodyPr>
          <a:lstStyle/>
          <a:p>
            <a:r>
              <a:rPr lang="fr-FR" sz="2400" dirty="0" smtClean="0"/>
              <a:t>Résultats des estimations du modèle Logit: Ajustement</a:t>
            </a:r>
            <a:endParaRPr lang="fr-FR" sz="2400" dirty="0"/>
          </a:p>
        </p:txBody>
      </p:sp>
      <p:sp>
        <p:nvSpPr>
          <p:cNvPr id="3" name="Espace réservé du contenu 2"/>
          <p:cNvSpPr>
            <a:spLocks noGrp="1"/>
          </p:cNvSpPr>
          <p:nvPr>
            <p:ph idx="1"/>
          </p:nvPr>
        </p:nvSpPr>
        <p:spPr>
          <a:xfrm>
            <a:off x="1066800" y="990600"/>
            <a:ext cx="7498080" cy="4800600"/>
          </a:xfrm>
        </p:spPr>
        <p:txBody>
          <a:bodyPr/>
          <a:lstStyle/>
          <a:p>
            <a:pPr lvl="0"/>
            <a:r>
              <a:rPr lang="en-US" sz="1800" dirty="0" smtClean="0"/>
              <a:t>Test d’ajustement du </a:t>
            </a:r>
            <a:r>
              <a:rPr lang="fr-FR" sz="1800" dirty="0" smtClean="0"/>
              <a:t>modèle</a:t>
            </a:r>
            <a:r>
              <a:rPr lang="en-US" sz="1800" dirty="0" smtClean="0"/>
              <a:t> : Hosmer-Lemeshow Test</a:t>
            </a:r>
          </a:p>
          <a:p>
            <a:pPr lvl="0">
              <a:buNone/>
            </a:pPr>
            <a:endParaRPr lang="en-US" sz="1800" dirty="0" smtClean="0"/>
          </a:p>
          <a:p>
            <a:pPr lvl="0"/>
            <a:endParaRPr lang="en-US" sz="1800" dirty="0" smtClean="0"/>
          </a:p>
          <a:p>
            <a:pPr lvl="0"/>
            <a:endParaRPr lang="en-US" sz="1800" dirty="0" smtClean="0"/>
          </a:p>
          <a:p>
            <a:pPr lvl="0"/>
            <a:endParaRPr lang="en-US" sz="1800" dirty="0" smtClean="0"/>
          </a:p>
          <a:p>
            <a:pPr lvl="0"/>
            <a:endParaRPr lang="en-US" sz="1800" dirty="0" smtClean="0"/>
          </a:p>
          <a:p>
            <a:r>
              <a:rPr lang="fr-FR" sz="1800" dirty="0" smtClean="0"/>
              <a:t>Capacité</a:t>
            </a:r>
            <a:r>
              <a:rPr lang="fr-HT" sz="1800" dirty="0" smtClean="0"/>
              <a:t> de prédiction du modèle</a:t>
            </a:r>
          </a:p>
          <a:p>
            <a:pPr>
              <a:buNone/>
            </a:pPr>
            <a:endParaRPr lang="en-US" sz="1800" dirty="0" smtClean="0"/>
          </a:p>
          <a:p>
            <a:pPr lvl="0">
              <a:buNone/>
            </a:pPr>
            <a:endParaRPr lang="en-US" sz="1800" dirty="0" smtClean="0"/>
          </a:p>
          <a:p>
            <a:pPr lvl="0"/>
            <a:endParaRPr lang="en-US" sz="1800" dirty="0" smtClean="0"/>
          </a:p>
          <a:p>
            <a:pPr lvl="0"/>
            <a:endParaRPr lang="en-US" sz="1800" dirty="0" smtClean="0"/>
          </a:p>
          <a:p>
            <a:pPr>
              <a:buNone/>
            </a:pPr>
            <a:endParaRPr lang="fr-FR" dirty="0"/>
          </a:p>
        </p:txBody>
      </p:sp>
      <p:graphicFrame>
        <p:nvGraphicFramePr>
          <p:cNvPr id="4" name="Tableau 3"/>
          <p:cNvGraphicFramePr>
            <a:graphicFrameLocks noGrp="1"/>
          </p:cNvGraphicFramePr>
          <p:nvPr/>
        </p:nvGraphicFramePr>
        <p:xfrm>
          <a:off x="1752600" y="1600200"/>
          <a:ext cx="4572000" cy="1122680"/>
        </p:xfrm>
        <a:graphic>
          <a:graphicData uri="http://schemas.openxmlformats.org/drawingml/2006/table">
            <a:tbl>
              <a:tblPr firstRow="1" bandRow="1">
                <a:tableStyleId>{7DF18680-E054-41AD-8BC1-D1AEF772440D}</a:tableStyleId>
              </a:tblPr>
              <a:tblGrid>
                <a:gridCol w="1524000"/>
                <a:gridCol w="1524000"/>
                <a:gridCol w="1524000"/>
              </a:tblGrid>
              <a:tr h="561340">
                <a:tc>
                  <a:txBody>
                    <a:bodyPr/>
                    <a:lstStyle/>
                    <a:p>
                      <a:pPr marL="0" marR="0" algn="just">
                        <a:lnSpc>
                          <a:spcPct val="150000"/>
                        </a:lnSpc>
                        <a:spcBef>
                          <a:spcPts val="0"/>
                        </a:spcBef>
                        <a:spcAft>
                          <a:spcPts val="0"/>
                        </a:spcAft>
                      </a:pPr>
                      <a:r>
                        <a:rPr lang="fr-FR" sz="1400" dirty="0"/>
                        <a:t>Chi-Deux</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FR" sz="1400"/>
                        <a:t>d.d.l</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FR" sz="1400"/>
                        <a:t>Probabilité</a:t>
                      </a:r>
                      <a:endParaRPr lang="en-US" sz="1400">
                        <a:latin typeface="Calibri"/>
                        <a:ea typeface="MS Mincho"/>
                        <a:cs typeface="Times New Roman"/>
                      </a:endParaRPr>
                    </a:p>
                  </a:txBody>
                  <a:tcPr marL="68580" marR="68580" marT="0" marB="0"/>
                </a:tc>
              </a:tr>
              <a:tr h="561340">
                <a:tc>
                  <a:txBody>
                    <a:bodyPr/>
                    <a:lstStyle/>
                    <a:p>
                      <a:pPr marL="0" marR="0" algn="just">
                        <a:lnSpc>
                          <a:spcPct val="150000"/>
                        </a:lnSpc>
                        <a:spcBef>
                          <a:spcPts val="0"/>
                        </a:spcBef>
                        <a:spcAft>
                          <a:spcPts val="0"/>
                        </a:spcAft>
                      </a:pPr>
                      <a:r>
                        <a:rPr lang="fr-FR" sz="1400"/>
                        <a:t>6.2923</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FR" sz="1400" dirty="0"/>
                        <a:t>8</a:t>
                      </a:r>
                      <a:endParaRPr lang="en-US" sz="1400" dirty="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FR" sz="1400" b="1" dirty="0"/>
                        <a:t>0.6145</a:t>
                      </a:r>
                      <a:endParaRPr lang="en-US" sz="1400" b="1" dirty="0">
                        <a:latin typeface="Calibri"/>
                        <a:ea typeface="MS Mincho"/>
                        <a:cs typeface="Times New Roman"/>
                      </a:endParaRPr>
                    </a:p>
                  </a:txBody>
                  <a:tcPr marL="68580" marR="68580" marT="0" marB="0"/>
                </a:tc>
              </a:tr>
            </a:tbl>
          </a:graphicData>
        </a:graphic>
      </p:graphicFrame>
      <p:graphicFrame>
        <p:nvGraphicFramePr>
          <p:cNvPr id="5" name="Tableau 4"/>
          <p:cNvGraphicFramePr>
            <a:graphicFrameLocks noGrp="1"/>
          </p:cNvGraphicFramePr>
          <p:nvPr/>
        </p:nvGraphicFramePr>
        <p:xfrm>
          <a:off x="1600200" y="3733800"/>
          <a:ext cx="5410200" cy="1854200"/>
        </p:xfrm>
        <a:graphic>
          <a:graphicData uri="http://schemas.openxmlformats.org/drawingml/2006/table">
            <a:tbl>
              <a:tblPr firstRow="1" bandRow="1">
                <a:tableStyleId>{7DF18680-E054-41AD-8BC1-D1AEF772440D}</a:tableStyleId>
              </a:tblPr>
              <a:tblGrid>
                <a:gridCol w="1803400"/>
                <a:gridCol w="1803400"/>
                <a:gridCol w="1803400"/>
              </a:tblGrid>
              <a:tr h="370840">
                <a:tc gridSpan="3">
                  <a:txBody>
                    <a:bodyPr/>
                    <a:lstStyle/>
                    <a:p>
                      <a:pPr marL="0" marR="0" algn="ctr">
                        <a:lnSpc>
                          <a:spcPct val="150000"/>
                        </a:lnSpc>
                        <a:spcBef>
                          <a:spcPts val="0"/>
                        </a:spcBef>
                        <a:spcAft>
                          <a:spcPts val="0"/>
                        </a:spcAft>
                      </a:pPr>
                      <a:r>
                        <a:rPr lang="fr-FR" sz="1400" dirty="0"/>
                        <a:t>Capacité de prédiction du modèle</a:t>
                      </a:r>
                      <a:endParaRPr lang="en-US" sz="1400" dirty="0">
                        <a:latin typeface="Calibri"/>
                        <a:ea typeface="MS Mincho"/>
                        <a:cs typeface="Times New Roman"/>
                      </a:endParaRPr>
                    </a:p>
                  </a:txBody>
                  <a:tcPr marL="68580" marR="68580" marT="0" marB="0"/>
                </a:tc>
                <a:tc hMerge="1">
                  <a:txBody>
                    <a:bodyPr/>
                    <a:lstStyle/>
                    <a:p>
                      <a:endParaRPr lang="fr-FR"/>
                    </a:p>
                  </a:txBody>
                  <a:tcPr/>
                </a:tc>
                <a:tc hMerge="1">
                  <a:txBody>
                    <a:bodyPr/>
                    <a:lstStyle/>
                    <a:p>
                      <a:endParaRPr lang="fr-FR"/>
                    </a:p>
                  </a:txBody>
                  <a:tcPr/>
                </a:tc>
              </a:tr>
              <a:tr h="370840">
                <a:tc>
                  <a:txBody>
                    <a:bodyPr/>
                    <a:lstStyle/>
                    <a:p>
                      <a:pPr marL="0" marR="0" algn="just">
                        <a:lnSpc>
                          <a:spcPct val="150000"/>
                        </a:lnSpc>
                        <a:spcBef>
                          <a:spcPts val="0"/>
                        </a:spcBef>
                        <a:spcAft>
                          <a:spcPts val="0"/>
                        </a:spcAft>
                      </a:pPr>
                      <a:r>
                        <a:rPr lang="fr-FR" sz="1400"/>
                        <a:t>pourcent concordant</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FR" sz="1400" b="0" dirty="0"/>
                        <a:t>80.8</a:t>
                      </a:r>
                      <a:endParaRPr lang="en-US" sz="1400" b="0" dirty="0">
                        <a:latin typeface="Calibri"/>
                        <a:ea typeface="MS Mincho"/>
                        <a:cs typeface="Times New Roman"/>
                      </a:endParaRPr>
                    </a:p>
                  </a:txBody>
                  <a:tcPr marL="68580" marR="68580" marT="0" marB="0"/>
                </a:tc>
                <a:tc>
                  <a:txBody>
                    <a:bodyPr/>
                    <a:lstStyle/>
                    <a:p>
                      <a:pPr marL="0" marR="0">
                        <a:lnSpc>
                          <a:spcPct val="150000"/>
                        </a:lnSpc>
                        <a:spcBef>
                          <a:spcPts val="0"/>
                        </a:spcBef>
                        <a:spcAft>
                          <a:spcPts val="0"/>
                        </a:spcAft>
                      </a:pPr>
                      <a:r>
                        <a:rPr lang="fr-FR" sz="1400" b="1" dirty="0"/>
                        <a:t>Somers-D   0.624</a:t>
                      </a:r>
                      <a:endParaRPr lang="en-US" sz="1400" b="1" dirty="0">
                        <a:latin typeface="Calibri"/>
                        <a:ea typeface="MS Mincho"/>
                        <a:cs typeface="Times New Roman"/>
                      </a:endParaRPr>
                    </a:p>
                  </a:txBody>
                  <a:tcPr marL="68580" marR="68580" marT="0" marB="0"/>
                </a:tc>
              </a:tr>
              <a:tr h="370840">
                <a:tc>
                  <a:txBody>
                    <a:bodyPr/>
                    <a:lstStyle/>
                    <a:p>
                      <a:pPr marL="0" marR="0" algn="just">
                        <a:lnSpc>
                          <a:spcPct val="150000"/>
                        </a:lnSpc>
                        <a:spcBef>
                          <a:spcPts val="0"/>
                        </a:spcBef>
                        <a:spcAft>
                          <a:spcPts val="0"/>
                        </a:spcAft>
                      </a:pPr>
                      <a:r>
                        <a:rPr lang="fr-FR" sz="1400"/>
                        <a:t>pourcent discordant</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FR" sz="1400"/>
                        <a:t>18.4</a:t>
                      </a:r>
                      <a:endParaRPr lang="en-US" sz="1400">
                        <a:latin typeface="Calibri"/>
                        <a:ea typeface="MS Mincho"/>
                        <a:cs typeface="Times New Roman"/>
                      </a:endParaRPr>
                    </a:p>
                  </a:txBody>
                  <a:tcPr marL="68580" marR="68580" marT="0" marB="0"/>
                </a:tc>
                <a:tc>
                  <a:txBody>
                    <a:bodyPr/>
                    <a:lstStyle/>
                    <a:p>
                      <a:pPr marL="0" marR="0">
                        <a:lnSpc>
                          <a:spcPct val="150000"/>
                        </a:lnSpc>
                        <a:spcBef>
                          <a:spcPts val="0"/>
                        </a:spcBef>
                        <a:spcAft>
                          <a:spcPts val="0"/>
                        </a:spcAft>
                      </a:pPr>
                      <a:r>
                        <a:rPr lang="fr-FR" sz="1400"/>
                        <a:t>Gamma       0.629</a:t>
                      </a:r>
                      <a:endParaRPr lang="en-US" sz="1400">
                        <a:latin typeface="Calibri"/>
                        <a:ea typeface="MS Mincho"/>
                        <a:cs typeface="Times New Roman"/>
                      </a:endParaRPr>
                    </a:p>
                  </a:txBody>
                  <a:tcPr marL="68580" marR="68580" marT="0" marB="0"/>
                </a:tc>
              </a:tr>
              <a:tr h="370840">
                <a:tc>
                  <a:txBody>
                    <a:bodyPr/>
                    <a:lstStyle/>
                    <a:p>
                      <a:pPr marL="0" marR="0" algn="just">
                        <a:lnSpc>
                          <a:spcPct val="150000"/>
                        </a:lnSpc>
                        <a:spcBef>
                          <a:spcPts val="0"/>
                        </a:spcBef>
                        <a:spcAft>
                          <a:spcPts val="0"/>
                        </a:spcAft>
                      </a:pPr>
                      <a:r>
                        <a:rPr lang="fr-FR" sz="1400"/>
                        <a:t>pourcent ex aequo</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FR" sz="1400"/>
                        <a:t>0.9</a:t>
                      </a:r>
                      <a:endParaRPr lang="en-US" sz="1400">
                        <a:latin typeface="Calibri"/>
                        <a:ea typeface="MS Mincho"/>
                        <a:cs typeface="Times New Roman"/>
                      </a:endParaRPr>
                    </a:p>
                  </a:txBody>
                  <a:tcPr marL="68580" marR="68580" marT="0" marB="0"/>
                </a:tc>
                <a:tc>
                  <a:txBody>
                    <a:bodyPr/>
                    <a:lstStyle/>
                    <a:p>
                      <a:pPr marL="0" marR="0">
                        <a:lnSpc>
                          <a:spcPct val="150000"/>
                        </a:lnSpc>
                        <a:spcBef>
                          <a:spcPts val="0"/>
                        </a:spcBef>
                        <a:spcAft>
                          <a:spcPts val="0"/>
                        </a:spcAft>
                      </a:pPr>
                      <a:r>
                        <a:rPr lang="fr-FR" sz="1400" dirty="0"/>
                        <a:t>Tau-a          </a:t>
                      </a:r>
                      <a:r>
                        <a:rPr lang="fr-FR" sz="1400" dirty="0" smtClean="0"/>
                        <a:t> 0.303</a:t>
                      </a:r>
                      <a:endParaRPr lang="en-US" sz="1400" dirty="0">
                        <a:latin typeface="Calibri"/>
                        <a:ea typeface="MS Mincho"/>
                        <a:cs typeface="Times New Roman"/>
                      </a:endParaRPr>
                    </a:p>
                  </a:txBody>
                  <a:tcPr marL="68580" marR="68580" marT="0" marB="0"/>
                </a:tc>
              </a:tr>
              <a:tr h="370840">
                <a:tc>
                  <a:txBody>
                    <a:bodyPr/>
                    <a:lstStyle/>
                    <a:p>
                      <a:pPr marL="0" marR="0" algn="just">
                        <a:lnSpc>
                          <a:spcPct val="150000"/>
                        </a:lnSpc>
                        <a:spcBef>
                          <a:spcPts val="0"/>
                        </a:spcBef>
                        <a:spcAft>
                          <a:spcPts val="0"/>
                        </a:spcAft>
                      </a:pPr>
                      <a:r>
                        <a:rPr lang="fr-FR" sz="1400"/>
                        <a:t>Nombre de paires</a:t>
                      </a:r>
                      <a:endParaRPr lang="en-US" sz="1400">
                        <a:latin typeface="Calibri"/>
                        <a:ea typeface="MS Mincho"/>
                        <a:cs typeface="Times New Roman"/>
                      </a:endParaRPr>
                    </a:p>
                  </a:txBody>
                  <a:tcPr marL="68580" marR="68580" marT="0" marB="0"/>
                </a:tc>
                <a:tc>
                  <a:txBody>
                    <a:bodyPr/>
                    <a:lstStyle/>
                    <a:p>
                      <a:pPr marL="0" marR="0" algn="ctr">
                        <a:lnSpc>
                          <a:spcPct val="150000"/>
                        </a:lnSpc>
                        <a:spcBef>
                          <a:spcPts val="0"/>
                        </a:spcBef>
                        <a:spcAft>
                          <a:spcPts val="0"/>
                        </a:spcAft>
                      </a:pPr>
                      <a:r>
                        <a:rPr lang="fr-FR" sz="1400"/>
                        <a:t>12328</a:t>
                      </a:r>
                      <a:endParaRPr lang="en-US" sz="1400">
                        <a:latin typeface="Calibri"/>
                        <a:ea typeface="MS Mincho"/>
                        <a:cs typeface="Times New Roman"/>
                      </a:endParaRPr>
                    </a:p>
                  </a:txBody>
                  <a:tcPr marL="68580" marR="68580" marT="0" marB="0"/>
                </a:tc>
                <a:tc>
                  <a:txBody>
                    <a:bodyPr/>
                    <a:lstStyle/>
                    <a:p>
                      <a:pPr marL="0" marR="0">
                        <a:lnSpc>
                          <a:spcPct val="150000"/>
                        </a:lnSpc>
                        <a:spcBef>
                          <a:spcPts val="0"/>
                        </a:spcBef>
                        <a:spcAft>
                          <a:spcPts val="0"/>
                        </a:spcAft>
                      </a:pPr>
                      <a:r>
                        <a:rPr lang="fr-FR" sz="1400" dirty="0"/>
                        <a:t>C                 0.812</a:t>
                      </a:r>
                      <a:endParaRPr lang="en-US" sz="1400" dirty="0">
                        <a:latin typeface="Calibri"/>
                        <a:ea typeface="MS Mincho"/>
                        <a:cs typeface="Times New Roman"/>
                      </a:endParaRPr>
                    </a:p>
                  </a:txBody>
                  <a:tcPr marL="68580" marR="68580" marT="0" marB="0"/>
                </a:tc>
              </a:tr>
            </a:tbl>
          </a:graphicData>
        </a:graphic>
      </p:graphicFrame>
    </p:spTree>
  </p:cSld>
  <p:clrMapOvr>
    <a:masterClrMapping/>
  </p:clrMapOvr>
  <p:transition>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39762"/>
          </a:xfrm>
        </p:spPr>
        <p:txBody>
          <a:bodyPr>
            <a:normAutofit/>
          </a:bodyPr>
          <a:lstStyle/>
          <a:p>
            <a:r>
              <a:rPr lang="fr-FR" sz="2800" dirty="0" smtClean="0"/>
              <a:t>Conclusion</a:t>
            </a:r>
            <a:endParaRPr lang="fr-FR" sz="2800" dirty="0"/>
          </a:p>
        </p:txBody>
      </p:sp>
      <p:sp>
        <p:nvSpPr>
          <p:cNvPr id="3" name="Espace réservé du contenu 2"/>
          <p:cNvSpPr>
            <a:spLocks noGrp="1"/>
          </p:cNvSpPr>
          <p:nvPr>
            <p:ph idx="1"/>
          </p:nvPr>
        </p:nvSpPr>
        <p:spPr>
          <a:xfrm>
            <a:off x="1066800" y="990600"/>
            <a:ext cx="7866888" cy="5257800"/>
          </a:xfrm>
        </p:spPr>
        <p:txBody>
          <a:bodyPr>
            <a:normAutofit/>
          </a:bodyPr>
          <a:lstStyle/>
          <a:p>
            <a:pPr algn="just"/>
            <a:r>
              <a:rPr lang="fr-FR" sz="2000" b="1" dirty="0" smtClean="0"/>
              <a:t>Relation de dépendance </a:t>
            </a:r>
            <a:r>
              <a:rPr lang="fr-FR" sz="2000" b="1" dirty="0" smtClean="0"/>
              <a:t>(</a:t>
            </a:r>
            <a:r>
              <a:rPr lang="fr-FR" sz="2000" b="1" dirty="0" smtClean="0"/>
              <a:t>Test du Chi-Deux)</a:t>
            </a:r>
          </a:p>
          <a:p>
            <a:pPr algn="just">
              <a:buFont typeface="Wingdings" pitchFamily="2" charset="2"/>
              <a:buChar char="Ø"/>
            </a:pPr>
            <a:r>
              <a:rPr lang="fr-FR" sz="1600" dirty="0" smtClean="0"/>
              <a:t>E</a:t>
            </a:r>
            <a:r>
              <a:rPr lang="fr-FR" sz="1600" dirty="0" smtClean="0"/>
              <a:t>tat </a:t>
            </a:r>
            <a:r>
              <a:rPr lang="fr-FR" sz="1600" dirty="0" smtClean="0"/>
              <a:t>du chemin d’accès aux centres de santé</a:t>
            </a:r>
          </a:p>
          <a:p>
            <a:pPr algn="just">
              <a:buFont typeface="Wingdings" pitchFamily="2" charset="2"/>
              <a:buChar char="Ø"/>
            </a:pPr>
            <a:r>
              <a:rPr lang="fr-FR" sz="1600" dirty="0" smtClean="0"/>
              <a:t>S</a:t>
            </a:r>
            <a:r>
              <a:rPr lang="fr-FR" sz="1600" dirty="0" smtClean="0"/>
              <a:t>aisons pluvieuses</a:t>
            </a:r>
            <a:endParaRPr lang="fr-FR" sz="1600" dirty="0" smtClean="0"/>
          </a:p>
          <a:p>
            <a:pPr algn="just">
              <a:buFont typeface="Wingdings" pitchFamily="2" charset="2"/>
              <a:buChar char="Ø"/>
            </a:pPr>
            <a:r>
              <a:rPr lang="fr-FR" sz="1600" dirty="0" smtClean="0"/>
              <a:t>A</a:t>
            </a:r>
            <a:r>
              <a:rPr lang="fr-FR" sz="1600" dirty="0" smtClean="0"/>
              <a:t>bsence de soutien dans </a:t>
            </a:r>
            <a:r>
              <a:rPr lang="fr-FR" sz="1600" dirty="0" smtClean="0"/>
              <a:t>la continuité du processus de vaccination</a:t>
            </a:r>
          </a:p>
          <a:p>
            <a:pPr algn="just">
              <a:buFont typeface="Wingdings" pitchFamily="2" charset="2"/>
              <a:buChar char="Ø"/>
            </a:pPr>
            <a:r>
              <a:rPr lang="fr-FR" sz="1600" dirty="0" smtClean="0"/>
              <a:t>D</a:t>
            </a:r>
            <a:r>
              <a:rPr lang="fr-FR" sz="1600" dirty="0" smtClean="0"/>
              <a:t>istance </a:t>
            </a:r>
            <a:r>
              <a:rPr lang="fr-FR" sz="1600" dirty="0" smtClean="0"/>
              <a:t>entre </a:t>
            </a:r>
            <a:r>
              <a:rPr lang="fr-FR" sz="1600" dirty="0" smtClean="0"/>
              <a:t>le domicile du </a:t>
            </a:r>
            <a:r>
              <a:rPr lang="fr-FR" sz="1600" dirty="0" smtClean="0"/>
              <a:t>ménage et le centre de vaccination </a:t>
            </a:r>
          </a:p>
          <a:p>
            <a:pPr algn="just">
              <a:buFont typeface="Wingdings" pitchFamily="2" charset="2"/>
              <a:buChar char="Ø"/>
            </a:pPr>
            <a:r>
              <a:rPr lang="fr-FR" sz="1600" dirty="0" smtClean="0"/>
              <a:t>D</a:t>
            </a:r>
            <a:r>
              <a:rPr lang="fr-FR" sz="1600" dirty="0" smtClean="0"/>
              <a:t>épenses </a:t>
            </a:r>
            <a:r>
              <a:rPr lang="fr-FR" sz="1600" dirty="0" smtClean="0"/>
              <a:t>liées </a:t>
            </a:r>
            <a:r>
              <a:rPr lang="fr-FR" sz="1600" dirty="0" smtClean="0"/>
              <a:t>à la vaccination </a:t>
            </a:r>
            <a:endParaRPr lang="fr-FR" sz="1600" dirty="0" smtClean="0"/>
          </a:p>
          <a:p>
            <a:pPr algn="just">
              <a:buNone/>
            </a:pPr>
            <a:endParaRPr lang="fr-FR" sz="1400" dirty="0" smtClean="0"/>
          </a:p>
          <a:p>
            <a:pPr algn="just">
              <a:buFont typeface="Arial" pitchFamily="34" charset="0"/>
              <a:buChar char="•"/>
            </a:pPr>
            <a:r>
              <a:rPr lang="fr-FR" sz="2000" b="1" dirty="0" smtClean="0"/>
              <a:t>Modélisation logistique</a:t>
            </a:r>
            <a:endParaRPr lang="fr-FR" sz="2000" b="1" dirty="0" smtClean="0"/>
          </a:p>
          <a:p>
            <a:pPr algn="just">
              <a:buFont typeface="Wingdings" pitchFamily="2" charset="2"/>
              <a:buChar char="Ø"/>
            </a:pPr>
            <a:r>
              <a:rPr lang="fr-FR" sz="1600" dirty="0" smtClean="0"/>
              <a:t>Les résultats de cette enquête permettent de voir que les facteurs économiques tels les dépenses liés à la vaccination sont plus déterminants pour expliquer l’abandon de la vaccination des enfants de 1 à 5 ans dans les communes de Miragoâne et Arnaud que les caractéristiques socio-démographiques</a:t>
            </a:r>
          </a:p>
          <a:p>
            <a:pPr algn="just">
              <a:buNone/>
            </a:pPr>
            <a:endParaRPr lang="fr-FR" sz="1600" dirty="0" smtClean="0"/>
          </a:p>
          <a:p>
            <a:pPr algn="just">
              <a:buFont typeface="Wingdings" pitchFamily="2" charset="2"/>
              <a:buChar char="Ø"/>
            </a:pPr>
            <a:r>
              <a:rPr lang="fr-FR" sz="1600" dirty="0" smtClean="0"/>
              <a:t>D’autres variables telles le mauvais état des routes, les problèmes de pluies et le manque de temps sont à même d’influencer négativement la complétude de la vaccination des enfants</a:t>
            </a:r>
            <a:endParaRPr lang="fr-F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5"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checkerboard(across)">
                                      <p:cBhvr>
                                        <p:cTn id="35" dur="500"/>
                                        <p:tgtEl>
                                          <p:spTgt spid="3">
                                            <p:txEl>
                                              <p:pRg st="8" end="8"/>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274638"/>
            <a:ext cx="7790688" cy="639762"/>
          </a:xfrm>
        </p:spPr>
        <p:txBody>
          <a:bodyPr>
            <a:normAutofit/>
          </a:bodyPr>
          <a:lstStyle/>
          <a:p>
            <a:r>
              <a:rPr lang="fr-FR" sz="2800" dirty="0" smtClean="0"/>
              <a:t>Recommandations</a:t>
            </a:r>
            <a:endParaRPr lang="fr-FR" sz="2800" dirty="0"/>
          </a:p>
        </p:txBody>
      </p:sp>
      <p:sp>
        <p:nvSpPr>
          <p:cNvPr id="3" name="Espace réservé du contenu 2"/>
          <p:cNvSpPr>
            <a:spLocks noGrp="1"/>
          </p:cNvSpPr>
          <p:nvPr>
            <p:ph idx="1"/>
          </p:nvPr>
        </p:nvSpPr>
        <p:spPr>
          <a:xfrm>
            <a:off x="609600" y="1219200"/>
            <a:ext cx="8324088" cy="5029200"/>
          </a:xfrm>
        </p:spPr>
        <p:txBody>
          <a:bodyPr>
            <a:normAutofit/>
          </a:bodyPr>
          <a:lstStyle/>
          <a:p>
            <a:pPr algn="just"/>
            <a:r>
              <a:rPr lang="fr-HT" sz="2000" dirty="0" smtClean="0"/>
              <a:t>Par rapport à la distance des centres et la résidence du ménage, les autorités doivent prendre des dispositions pour résoudre ce problème en utilisant d’autres moyens notamment la stratégie avancée comme bon nombre de pays africains le </a:t>
            </a:r>
            <a:r>
              <a:rPr lang="fr-HT" sz="2000" dirty="0" smtClean="0"/>
              <a:t>font + couts lies a la vaccination</a:t>
            </a:r>
            <a:endParaRPr lang="fr-FR" sz="2000" dirty="0" smtClean="0"/>
          </a:p>
          <a:p>
            <a:pPr algn="just"/>
            <a:endParaRPr lang="fr-FR" sz="2000" dirty="0" smtClean="0"/>
          </a:p>
          <a:p>
            <a:pPr algn="just"/>
            <a:r>
              <a:rPr lang="fr-HT" sz="2000" dirty="0" smtClean="0"/>
              <a:t> Compte tenu de la précarité des infrastructure routières, l’État haïtien doit s’assurer que des travaux de rénovation des routes soient </a:t>
            </a:r>
            <a:r>
              <a:rPr lang="fr-HT" sz="2000" dirty="0" smtClean="0"/>
              <a:t>engagés pour </a:t>
            </a:r>
            <a:r>
              <a:rPr lang="fr-HT" sz="2000" dirty="0" smtClean="0"/>
              <a:t>que les gens puissent accéder facilement aux centres de vaccination. </a:t>
            </a:r>
          </a:p>
          <a:p>
            <a:pPr algn="just"/>
            <a:endParaRPr lang="fr-HT" sz="2000" dirty="0" smtClean="0"/>
          </a:p>
          <a:p>
            <a:pPr algn="just"/>
            <a:r>
              <a:rPr lang="fr-HT" sz="2000" dirty="0" smtClean="0"/>
              <a:t>Etant donné que le manque de temps handicape le processus vaccinal des enfants, les autorités gouvernementales doivent intensifier les campagnes de sensibilisation pour faire comprendre aux parents que la vaccination reste un moyen très sur pour protéger leurs enfants contre certaines maladies, en dépit du fait que cela peut leur paraitre contraignant.</a:t>
            </a:r>
            <a:endParaRPr lang="en-US" sz="2000" dirty="0" smtClean="0"/>
          </a:p>
          <a:p>
            <a:pPr algn="just">
              <a:buNone/>
            </a:pPr>
            <a:endParaRPr lang="en-US" sz="1600" b="1" dirty="0" smtClean="0"/>
          </a:p>
          <a:p>
            <a:pPr algn="just"/>
            <a:endParaRPr lang="en-US" sz="1600" dirty="0" smtClean="0"/>
          </a:p>
          <a:p>
            <a:pPr algn="just"/>
            <a:endParaRPr lang="fr-F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563562"/>
          </a:xfrm>
        </p:spPr>
        <p:txBody>
          <a:bodyPr>
            <a:normAutofit/>
          </a:bodyPr>
          <a:lstStyle/>
          <a:p>
            <a:pPr algn="ctr"/>
            <a:r>
              <a:rPr lang="fr-FR" sz="2800" dirty="0" smtClean="0"/>
              <a:t>Nos </a:t>
            </a:r>
            <a:r>
              <a:rPr lang="fr-FR" sz="2800" dirty="0" smtClean="0"/>
              <a:t>remerciements </a:t>
            </a:r>
            <a:endParaRPr lang="fr-FR" sz="2800" dirty="0"/>
          </a:p>
        </p:txBody>
      </p:sp>
      <p:sp>
        <p:nvSpPr>
          <p:cNvPr id="3" name="Espace réservé du contenu 2"/>
          <p:cNvSpPr>
            <a:spLocks noGrp="1"/>
          </p:cNvSpPr>
          <p:nvPr>
            <p:ph idx="1"/>
          </p:nvPr>
        </p:nvSpPr>
        <p:spPr>
          <a:xfrm>
            <a:off x="1143000" y="914400"/>
            <a:ext cx="7848600" cy="5638800"/>
          </a:xfrm>
        </p:spPr>
        <p:txBody>
          <a:bodyPr>
            <a:normAutofit/>
          </a:bodyPr>
          <a:lstStyle/>
          <a:p>
            <a:r>
              <a:rPr lang="fr-FR" sz="1600" dirty="0" smtClean="0"/>
              <a:t>Dieu </a:t>
            </a:r>
            <a:r>
              <a:rPr lang="fr-FR" sz="1600" dirty="0" smtClean="0"/>
              <a:t>Tout-Puissant</a:t>
            </a:r>
            <a:endParaRPr lang="en-US" sz="1600" dirty="0" smtClean="0"/>
          </a:p>
          <a:p>
            <a:r>
              <a:rPr lang="fr-FR" sz="1600" dirty="0" smtClean="0"/>
              <a:t>F</a:t>
            </a:r>
            <a:r>
              <a:rPr lang="fr-FR" sz="1600" dirty="0" smtClean="0"/>
              <a:t>amilles </a:t>
            </a:r>
            <a:r>
              <a:rPr lang="fr-FR" sz="1600" dirty="0" smtClean="0"/>
              <a:t>CORIOLAN et DIVERS</a:t>
            </a:r>
          </a:p>
          <a:p>
            <a:r>
              <a:rPr lang="fr-FR" sz="1600" dirty="0" smtClean="0"/>
              <a:t>Directeur </a:t>
            </a:r>
            <a:r>
              <a:rPr lang="fr-FR" sz="1600" dirty="0" smtClean="0"/>
              <a:t>de Recherche le Professeur Budry Bayard (Ph.D)</a:t>
            </a:r>
          </a:p>
          <a:p>
            <a:r>
              <a:rPr lang="fr-FR" sz="1600" dirty="0" smtClean="0"/>
              <a:t>Professeur </a:t>
            </a:r>
            <a:r>
              <a:rPr lang="fr-FR" sz="1600" dirty="0" smtClean="0"/>
              <a:t>Jean Baptiste Anténord pour ses précieux conseils</a:t>
            </a:r>
          </a:p>
          <a:p>
            <a:r>
              <a:rPr lang="fr-FR" sz="1600" dirty="0" smtClean="0"/>
              <a:t>CTPEA </a:t>
            </a:r>
            <a:r>
              <a:rPr lang="fr-FR" sz="1600" dirty="0" smtClean="0"/>
              <a:t>et le corps professoral</a:t>
            </a:r>
          </a:p>
          <a:p>
            <a:r>
              <a:rPr lang="fr-FR" sz="1600" dirty="0" smtClean="0"/>
              <a:t>Direction </a:t>
            </a:r>
            <a:r>
              <a:rPr lang="fr-FR" sz="1600" dirty="0" smtClean="0"/>
              <a:t>Sanitaire des Nippes (DSNi) et l’Association de Santé Publique d’Haïti (ASPHA).</a:t>
            </a:r>
            <a:endParaRPr lang="en-US" sz="1600" dirty="0" smtClean="0"/>
          </a:p>
          <a:p>
            <a:pPr algn="just"/>
            <a:r>
              <a:rPr lang="fr-FR" sz="1600" dirty="0" smtClean="0"/>
              <a:t>À </a:t>
            </a:r>
            <a:r>
              <a:rPr lang="fr-FR" sz="1600" dirty="0" smtClean="0"/>
              <a:t>nos </a:t>
            </a:r>
            <a:r>
              <a:rPr lang="fr-FR" sz="1600" dirty="0" smtClean="0"/>
              <a:t>amis :</a:t>
            </a:r>
            <a:r>
              <a:rPr lang="fr-FR" sz="1600" dirty="0" smtClean="0"/>
              <a:t> </a:t>
            </a:r>
            <a:r>
              <a:rPr lang="en-US" sz="1600" dirty="0" err="1" smtClean="0"/>
              <a:t>Guirlène</a:t>
            </a:r>
            <a:r>
              <a:rPr lang="en-US" sz="1600" dirty="0" smtClean="0"/>
              <a:t> </a:t>
            </a:r>
            <a:r>
              <a:rPr lang="en-US" sz="1600" dirty="0" err="1" smtClean="0"/>
              <a:t>Torchon</a:t>
            </a:r>
            <a:r>
              <a:rPr lang="en-US" sz="1600" dirty="0" smtClean="0"/>
              <a:t> </a:t>
            </a:r>
            <a:r>
              <a:rPr lang="en-US" sz="1600" dirty="0" smtClean="0"/>
              <a:t>Divers, </a:t>
            </a:r>
            <a:r>
              <a:rPr lang="fr-FR" sz="1600" dirty="0" err="1" smtClean="0"/>
              <a:t>Jode</a:t>
            </a:r>
            <a:r>
              <a:rPr lang="fr-FR" sz="1600" dirty="0" smtClean="0"/>
              <a:t> </a:t>
            </a:r>
            <a:r>
              <a:rPr lang="fr-FR" sz="1600" dirty="0" err="1" smtClean="0"/>
              <a:t>Beauplan</a:t>
            </a:r>
            <a:r>
              <a:rPr lang="fr-FR" sz="1600" dirty="0" smtClean="0"/>
              <a:t>, </a:t>
            </a:r>
            <a:r>
              <a:rPr lang="fr-FR" sz="1600" dirty="0" err="1" smtClean="0"/>
              <a:t>Roody</a:t>
            </a:r>
            <a:r>
              <a:rPr lang="fr-FR" sz="1600" dirty="0" smtClean="0"/>
              <a:t> Thermidor, Marcus Cadet Réginald </a:t>
            </a:r>
            <a:r>
              <a:rPr lang="fr-FR" sz="1600" dirty="0" err="1" smtClean="0"/>
              <a:t>Standley</a:t>
            </a:r>
            <a:r>
              <a:rPr lang="fr-FR" sz="1600" dirty="0" smtClean="0"/>
              <a:t> </a:t>
            </a:r>
            <a:r>
              <a:rPr lang="fr-FR" sz="1600" dirty="0" smtClean="0"/>
              <a:t>Baron, </a:t>
            </a:r>
            <a:r>
              <a:rPr lang="fr-FR" sz="1600" dirty="0" err="1" smtClean="0"/>
              <a:t>Claud</a:t>
            </a:r>
            <a:r>
              <a:rPr lang="fr-FR" sz="1600" dirty="0" smtClean="0"/>
              <a:t> </a:t>
            </a:r>
            <a:r>
              <a:rPr lang="fr-FR" sz="1600" dirty="0" err="1" smtClean="0"/>
              <a:t>Mishell</a:t>
            </a:r>
            <a:r>
              <a:rPr lang="fr-FR" sz="1600" dirty="0" smtClean="0"/>
              <a:t> </a:t>
            </a:r>
            <a:r>
              <a:rPr lang="fr-FR" sz="1600" dirty="0" err="1" smtClean="0"/>
              <a:t>Gervé</a:t>
            </a:r>
            <a:r>
              <a:rPr lang="fr-FR" sz="1600" dirty="0" smtClean="0"/>
              <a:t>, Ted </a:t>
            </a:r>
            <a:r>
              <a:rPr lang="fr-FR" sz="1600" dirty="0" smtClean="0"/>
              <a:t>Emmanuel </a:t>
            </a:r>
            <a:r>
              <a:rPr lang="fr-FR" sz="1600" dirty="0" smtClean="0"/>
              <a:t>Augustin, Jean-Marie </a:t>
            </a:r>
            <a:r>
              <a:rPr lang="fr-FR" sz="1600" dirty="0" err="1" smtClean="0"/>
              <a:t>Cayemitte</a:t>
            </a:r>
            <a:r>
              <a:rPr lang="fr-FR" sz="1600" dirty="0" smtClean="0"/>
              <a:t>, </a:t>
            </a:r>
            <a:r>
              <a:rPr lang="fr-FR" sz="1600" dirty="0" err="1" smtClean="0"/>
              <a:t>Djimmy</a:t>
            </a:r>
            <a:r>
              <a:rPr lang="fr-FR" sz="1600" dirty="0" smtClean="0"/>
              <a:t> </a:t>
            </a:r>
            <a:r>
              <a:rPr lang="fr-FR" sz="1600" dirty="0" smtClean="0"/>
              <a:t>Joseph</a:t>
            </a:r>
          </a:p>
          <a:p>
            <a:pPr>
              <a:buNone/>
            </a:pPr>
            <a:endParaRPr lang="fr-FR" sz="1600" i="1" dirty="0" smtClean="0">
              <a:latin typeface="Iskoola Pota" pitchFamily="34" charset="0"/>
              <a:cs typeface="Iskoola Pota" pitchFamily="34" charset="0"/>
            </a:endParaRPr>
          </a:p>
          <a:p>
            <a:pPr algn="ctr">
              <a:buNone/>
            </a:pPr>
            <a:endParaRPr lang="fr-FR" sz="1800" i="1" dirty="0" smtClean="0">
              <a:latin typeface="Iskoola Pota" pitchFamily="34" charset="0"/>
              <a:cs typeface="Iskoola Pota" pitchFamily="34" charset="0"/>
            </a:endParaRPr>
          </a:p>
          <a:p>
            <a:pPr algn="ctr">
              <a:buNone/>
            </a:pPr>
            <a:r>
              <a:rPr lang="fr-FR" sz="6000" i="1" dirty="0" smtClean="0">
                <a:latin typeface="Iskoola Pota" pitchFamily="34" charset="0"/>
                <a:cs typeface="Iskoola Pota" pitchFamily="34" charset="0"/>
              </a:rPr>
              <a:t>Merci !</a:t>
            </a:r>
            <a:endParaRPr lang="en-US" sz="6000" i="1" dirty="0" smtClean="0">
              <a:latin typeface="Iskoola Pota" pitchFamily="34" charset="0"/>
              <a:cs typeface="Iskoola Pota" pitchFamily="34" charset="0"/>
            </a:endParaRPr>
          </a:p>
          <a:p>
            <a:endParaRPr lang="fr-FR"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66800" y="152400"/>
            <a:ext cx="7406640" cy="859302"/>
          </a:xfrm>
        </p:spPr>
        <p:txBody>
          <a:bodyPr>
            <a:normAutofit/>
          </a:bodyPr>
          <a:lstStyle/>
          <a:p>
            <a:r>
              <a:rPr lang="fr-FR" dirty="0" smtClean="0"/>
              <a:t>Introduction: Problématique</a:t>
            </a:r>
            <a:endParaRPr lang="fr-FR" dirty="0"/>
          </a:p>
        </p:txBody>
      </p:sp>
      <p:sp>
        <p:nvSpPr>
          <p:cNvPr id="3" name="Sous-titre 2"/>
          <p:cNvSpPr>
            <a:spLocks noGrp="1"/>
          </p:cNvSpPr>
          <p:nvPr>
            <p:ph type="subTitle" idx="1"/>
          </p:nvPr>
        </p:nvSpPr>
        <p:spPr>
          <a:xfrm>
            <a:off x="990600" y="1143000"/>
            <a:ext cx="7924800" cy="5334000"/>
          </a:xfrm>
        </p:spPr>
        <p:txBody>
          <a:bodyPr>
            <a:normAutofit fontScale="92500" lnSpcReduction="10000"/>
          </a:bodyPr>
          <a:lstStyle/>
          <a:p>
            <a:pPr algn="just"/>
            <a:endParaRPr lang="fr-FR" sz="2400" dirty="0" smtClean="0"/>
          </a:p>
          <a:p>
            <a:pPr algn="just">
              <a:buFont typeface="Wingdings" pitchFamily="2" charset="2"/>
              <a:buChar char="q"/>
            </a:pPr>
            <a:r>
              <a:rPr lang="fr-FR" sz="2400" dirty="0" smtClean="0"/>
              <a:t>Taux de mortalité infantile très élevé à travers le monde </a:t>
            </a:r>
          </a:p>
          <a:p>
            <a:pPr algn="just">
              <a:buFont typeface="Wingdings" pitchFamily="2" charset="2"/>
              <a:buChar char="q"/>
            </a:pPr>
            <a:r>
              <a:rPr lang="fr-FR" sz="2400" dirty="0" smtClean="0"/>
              <a:t>( 66</a:t>
            </a:r>
            <a:r>
              <a:rPr lang="fr-FR" sz="2400" dirty="0" smtClean="0">
                <a:latin typeface="Book Antiqua"/>
              </a:rPr>
              <a:t>‰)</a:t>
            </a:r>
          </a:p>
          <a:p>
            <a:pPr algn="just">
              <a:buFont typeface="Wingdings" pitchFamily="2" charset="2"/>
              <a:buChar char="q"/>
            </a:pPr>
            <a:r>
              <a:rPr lang="fr-FR" sz="2400" dirty="0" smtClean="0"/>
              <a:t>79</a:t>
            </a:r>
            <a:r>
              <a:rPr lang="fr-FR" sz="2400" dirty="0" smtClean="0">
                <a:latin typeface="Book Antiqua"/>
              </a:rPr>
              <a:t>‰</a:t>
            </a:r>
            <a:r>
              <a:rPr lang="fr-FR" sz="2400" dirty="0" smtClean="0"/>
              <a:t> dans le continent africain et 27 dans la zone Amérique latine et Caraïbes</a:t>
            </a:r>
          </a:p>
          <a:p>
            <a:pPr algn="just">
              <a:buFont typeface="Wingdings" pitchFamily="2" charset="2"/>
              <a:buChar char="q"/>
            </a:pPr>
            <a:r>
              <a:rPr lang="fr-FR" sz="2400" dirty="0" smtClean="0"/>
              <a:t>Taux de mortalité infantile en Haïti en 2010 estimé à 54.2</a:t>
            </a:r>
            <a:r>
              <a:rPr lang="fr-FR" sz="2400" dirty="0" smtClean="0">
                <a:latin typeface="Book Antiqua"/>
              </a:rPr>
              <a:t>‰ (</a:t>
            </a:r>
            <a:r>
              <a:rPr lang="fr-FR" sz="2400" dirty="0" smtClean="0"/>
              <a:t>supérieur à la moyenne régionale)</a:t>
            </a:r>
          </a:p>
          <a:p>
            <a:pPr algn="just">
              <a:buFont typeface="Wingdings" pitchFamily="2" charset="2"/>
              <a:buChar char="q"/>
            </a:pPr>
            <a:r>
              <a:rPr lang="fr-FR" sz="2400" dirty="0" smtClean="0"/>
              <a:t>Taux de mortalité infantile dans le département des Nippes estimé à 57</a:t>
            </a:r>
            <a:r>
              <a:rPr lang="fr-FR" sz="2400" dirty="0" smtClean="0">
                <a:latin typeface="Book Antiqua"/>
              </a:rPr>
              <a:t>‰</a:t>
            </a:r>
          </a:p>
          <a:p>
            <a:pPr algn="just"/>
            <a:endParaRPr lang="fr-FR" sz="2400" dirty="0" smtClean="0">
              <a:latin typeface="Book Antiqua"/>
            </a:endParaRPr>
          </a:p>
          <a:p>
            <a:pPr algn="just"/>
            <a:r>
              <a:rPr lang="fr-FR" sz="2400" b="1" dirty="0" smtClean="0"/>
              <a:t>Faibles taux de couverture pour les différents vaccins au niveau national</a:t>
            </a:r>
          </a:p>
          <a:p>
            <a:pPr algn="just"/>
            <a:r>
              <a:rPr lang="fr-FR" sz="2400" dirty="0" smtClean="0"/>
              <a:t>63.5 pourcent pour la BCG, 61.9 pourcent pour la polio3, de 75.2 pourcent pour la DTPer1 et de 44.9 pourcent pour la Variole (&lt; 80 % : seuil acceptable par l’OMS) </a:t>
            </a:r>
            <a:endParaRPr lang="en-US" sz="2400" dirty="0" smtClean="0"/>
          </a:p>
          <a:p>
            <a:pPr algn="just"/>
            <a:endParaRPr lang="fr-FR" sz="2400" b="1" dirty="0" smtClean="0"/>
          </a:p>
          <a:p>
            <a:pPr algn="just"/>
            <a:endParaRPr lang="fr-FR" sz="2400" b="1" dirty="0" smtClean="0"/>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52400"/>
            <a:ext cx="7406640" cy="630702"/>
          </a:xfrm>
        </p:spPr>
        <p:txBody>
          <a:bodyPr>
            <a:normAutofit fontScale="90000"/>
          </a:bodyPr>
          <a:lstStyle/>
          <a:p>
            <a:r>
              <a:rPr lang="fr-FR" dirty="0" smtClean="0"/>
              <a:t>Introduction: Problématique(suite)</a:t>
            </a:r>
            <a:endParaRPr lang="fr-FR" dirty="0"/>
          </a:p>
        </p:txBody>
      </p:sp>
      <p:sp>
        <p:nvSpPr>
          <p:cNvPr id="3" name="Sous-titre 2"/>
          <p:cNvSpPr>
            <a:spLocks noGrp="1"/>
          </p:cNvSpPr>
          <p:nvPr>
            <p:ph type="subTitle" idx="1"/>
          </p:nvPr>
        </p:nvSpPr>
        <p:spPr>
          <a:xfrm>
            <a:off x="914400" y="1219200"/>
            <a:ext cx="8001000" cy="4724400"/>
          </a:xfrm>
        </p:spPr>
        <p:txBody>
          <a:bodyPr>
            <a:normAutofit/>
          </a:bodyPr>
          <a:lstStyle/>
          <a:p>
            <a:pPr algn="just"/>
            <a:r>
              <a:rPr lang="fr-FR" sz="2400" b="1" i="1" dirty="0" smtClean="0"/>
              <a:t>Faibles taux de couverture vaccinale dans le département des Nippes et taux élevé d’abandon de la vaccination</a:t>
            </a:r>
          </a:p>
          <a:p>
            <a:pPr algn="just"/>
            <a:endParaRPr lang="fr-FR" sz="2400" b="1" i="1" dirty="0" smtClean="0"/>
          </a:p>
          <a:p>
            <a:pPr algn="just">
              <a:buFont typeface="Wingdings" pitchFamily="2" charset="2"/>
              <a:buChar char="q"/>
            </a:pPr>
            <a:r>
              <a:rPr lang="fr-FR" sz="2400" dirty="0" smtClean="0"/>
              <a:t>58.3 pourcent pour le BCG, de 72.1 pourcent pour le DTP1, de 61.9 pourcent pour le DTP3 et de 60.6 pourcent pour la polio3 (&lt; 80 % , Seuil accepté par l’OMS)(MSPP, 2010).</a:t>
            </a:r>
          </a:p>
          <a:p>
            <a:pPr algn="just"/>
            <a:endParaRPr lang="fr-FR" sz="2400" dirty="0" smtClean="0"/>
          </a:p>
          <a:p>
            <a:pPr algn="just">
              <a:buFont typeface="Wingdings" pitchFamily="2" charset="2"/>
              <a:buChar char="q"/>
            </a:pPr>
            <a:r>
              <a:rPr lang="fr-FR" sz="2400" dirty="0" smtClean="0"/>
              <a:t>Taux de complétude 28 %</a:t>
            </a:r>
          </a:p>
          <a:p>
            <a:pPr algn="just"/>
            <a:endParaRPr lang="fr-FR" sz="2400" dirty="0" smtClean="0"/>
          </a:p>
          <a:p>
            <a:pPr algn="just">
              <a:buFont typeface="Wingdings" pitchFamily="2" charset="2"/>
              <a:buChar char="q"/>
            </a:pPr>
            <a:r>
              <a:rPr lang="fr-FR" sz="2400" dirty="0" smtClean="0"/>
              <a:t>Taux d’abandon 14,2% (&gt; 10% seuil acceptable recommandé par l’OMS)</a:t>
            </a:r>
            <a:endParaRPr lang="en-US" sz="2400"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66800" y="359898"/>
            <a:ext cx="7772400" cy="630702"/>
          </a:xfrm>
        </p:spPr>
        <p:txBody>
          <a:bodyPr>
            <a:normAutofit fontScale="90000"/>
          </a:bodyPr>
          <a:lstStyle/>
          <a:p>
            <a:r>
              <a:rPr lang="fr-FR" dirty="0" smtClean="0"/>
              <a:t>Introduction: Problématique(suite)</a:t>
            </a:r>
            <a:endParaRPr lang="fr-FR" dirty="0"/>
          </a:p>
        </p:txBody>
      </p:sp>
      <p:sp>
        <p:nvSpPr>
          <p:cNvPr id="3" name="Sous-titre 2"/>
          <p:cNvSpPr>
            <a:spLocks noGrp="1"/>
          </p:cNvSpPr>
          <p:nvPr>
            <p:ph type="subTitle" idx="1"/>
          </p:nvPr>
        </p:nvSpPr>
        <p:spPr>
          <a:xfrm>
            <a:off x="1066800" y="1295400"/>
            <a:ext cx="7696200" cy="4648200"/>
          </a:xfrm>
        </p:spPr>
        <p:txBody>
          <a:bodyPr>
            <a:normAutofit/>
          </a:bodyPr>
          <a:lstStyle/>
          <a:p>
            <a:pPr algn="just"/>
            <a:r>
              <a:rPr lang="fr-FR" i="1" dirty="0" smtClean="0"/>
              <a:t>1.- Qui sont ceux ou celles qui ont abandonné le circuit vaccinal ?</a:t>
            </a:r>
          </a:p>
          <a:p>
            <a:pPr algn="just"/>
            <a:endParaRPr lang="en-US" dirty="0" smtClean="0"/>
          </a:p>
          <a:p>
            <a:pPr algn="just"/>
            <a:r>
              <a:rPr lang="fr-FR" i="1" dirty="0" smtClean="0"/>
              <a:t>2.- Quels sont les facteurs qui poussent les parents à arrêter la vaccination des enfants de 1à 5 ans en dépit du besoin de protection de ceux-ci contre les maladies de l’enfance?</a:t>
            </a:r>
          </a:p>
          <a:p>
            <a:pPr algn="just"/>
            <a:endParaRPr lang="en-US" dirty="0" smtClean="0"/>
          </a:p>
          <a:p>
            <a:pPr algn="just"/>
            <a:r>
              <a:rPr lang="fr-FR" i="1" dirty="0" smtClean="0"/>
              <a:t>3.- Quelle est l’importance des facteurs socio-économiques, démographiques et organisationnels dans l’abandon de la vaccination des enfants ?</a:t>
            </a:r>
            <a:endParaRPr lang="en-US"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554502"/>
          </a:xfrm>
        </p:spPr>
        <p:txBody>
          <a:bodyPr>
            <a:normAutofit fontScale="90000"/>
          </a:bodyPr>
          <a:lstStyle/>
          <a:p>
            <a:r>
              <a:rPr lang="fr-FR" dirty="0" smtClean="0"/>
              <a:t>Objectifs</a:t>
            </a:r>
            <a:endParaRPr lang="fr-FR" dirty="0"/>
          </a:p>
        </p:txBody>
      </p:sp>
      <p:sp>
        <p:nvSpPr>
          <p:cNvPr id="3" name="Sous-titre 2"/>
          <p:cNvSpPr>
            <a:spLocks noGrp="1"/>
          </p:cNvSpPr>
          <p:nvPr>
            <p:ph type="subTitle" idx="1"/>
          </p:nvPr>
        </p:nvSpPr>
        <p:spPr>
          <a:xfrm>
            <a:off x="1066800" y="1219200"/>
            <a:ext cx="7696200" cy="5181600"/>
          </a:xfrm>
        </p:spPr>
        <p:txBody>
          <a:bodyPr>
            <a:normAutofit fontScale="92500" lnSpcReduction="20000"/>
          </a:bodyPr>
          <a:lstStyle/>
          <a:p>
            <a:r>
              <a:rPr lang="fr-FR" b="1" i="1" dirty="0" smtClean="0"/>
              <a:t>Objectif général</a:t>
            </a:r>
          </a:p>
          <a:p>
            <a:pPr algn="just"/>
            <a:r>
              <a:rPr lang="fr-FR" dirty="0" smtClean="0"/>
              <a:t>Identifier et analyser les facteurs susceptibles d’expliquer l’abandon de la vaccination des enfants de 1 à 5 ans dans le département des Nippes </a:t>
            </a:r>
          </a:p>
          <a:p>
            <a:endParaRPr lang="fr-FR" dirty="0" smtClean="0"/>
          </a:p>
          <a:p>
            <a:r>
              <a:rPr lang="fr-FR" b="1" dirty="0" smtClean="0"/>
              <a:t>Objectifs spécifiques</a:t>
            </a:r>
          </a:p>
          <a:p>
            <a:pPr marL="598932" lvl="0" indent="-571500" algn="just" fontAlgn="base">
              <a:buFont typeface="+mj-lt"/>
              <a:buAutoNum type="romanLcPeriod"/>
            </a:pPr>
            <a:r>
              <a:rPr lang="fr-FR" dirty="0" smtClean="0"/>
              <a:t>Caractériser les personnes en charge des enfants de 1 à 5 ans ayant abandonné le circuit vaccinal dans le département des Nippes</a:t>
            </a:r>
          </a:p>
          <a:p>
            <a:pPr marL="598932" lvl="0" indent="-571500" fontAlgn="base">
              <a:buFont typeface="+mj-lt"/>
              <a:buAutoNum type="romanLcPeriod"/>
            </a:pPr>
            <a:endParaRPr lang="en-US" dirty="0" smtClean="0"/>
          </a:p>
          <a:p>
            <a:pPr marL="598932" lvl="0" indent="-571500" algn="just" fontAlgn="base">
              <a:buFont typeface="+mj-lt"/>
              <a:buAutoNum type="romanLcPeriod"/>
            </a:pPr>
            <a:r>
              <a:rPr lang="fr-FR" dirty="0" smtClean="0"/>
              <a:t>Examiner l’effet des variables sociodémographiques telles que l’âge, le sexe, le statut matrimonial, le niveau d’éducation et le milieu de résidence sur le comportement des personnes en charge face à la vaccination des enfants de 1 à 5 ans</a:t>
            </a:r>
            <a:endParaRPr lang="en-US" dirty="0" smtClean="0"/>
          </a:p>
          <a:p>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heckerboard(across)">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783102"/>
          </a:xfrm>
        </p:spPr>
        <p:txBody>
          <a:bodyPr>
            <a:normAutofit/>
          </a:bodyPr>
          <a:lstStyle/>
          <a:p>
            <a:r>
              <a:rPr lang="fr-FR" dirty="0" smtClean="0"/>
              <a:t>Objectifs (suite)</a:t>
            </a:r>
            <a:endParaRPr lang="fr-FR" dirty="0"/>
          </a:p>
        </p:txBody>
      </p:sp>
      <p:sp>
        <p:nvSpPr>
          <p:cNvPr id="3" name="Sous-titre 2"/>
          <p:cNvSpPr>
            <a:spLocks noGrp="1"/>
          </p:cNvSpPr>
          <p:nvPr>
            <p:ph type="subTitle" idx="1"/>
          </p:nvPr>
        </p:nvSpPr>
        <p:spPr>
          <a:xfrm>
            <a:off x="1143000" y="1850064"/>
            <a:ext cx="7848600" cy="4093536"/>
          </a:xfrm>
        </p:spPr>
        <p:txBody>
          <a:bodyPr>
            <a:normAutofit/>
          </a:bodyPr>
          <a:lstStyle/>
          <a:p>
            <a:pPr marL="598932" lvl="0" indent="-571500" algn="just" fontAlgn="base">
              <a:buFont typeface="+mj-lt"/>
              <a:buAutoNum type="romanLcPeriod"/>
            </a:pPr>
            <a:r>
              <a:rPr lang="fr-FR" dirty="0" smtClean="0"/>
              <a:t>Analyser l’effet des caractéristiques économiques telles que les dépenses liées à la vaccination et l’occupation des personnes en charge sur l’abandon du processus vaccinal des enfants de 1 à 5 ans</a:t>
            </a:r>
          </a:p>
          <a:p>
            <a:pPr marL="598932" lvl="0" indent="-571500" fontAlgn="base">
              <a:buFont typeface="+mj-lt"/>
              <a:buAutoNum type="romanLcPeriod"/>
            </a:pPr>
            <a:endParaRPr lang="en-US" dirty="0" smtClean="0"/>
          </a:p>
          <a:p>
            <a:pPr marL="598932" lvl="0" indent="-571500" algn="just" fontAlgn="base">
              <a:buFont typeface="+mj-lt"/>
              <a:buAutoNum type="romanLcPeriod"/>
            </a:pPr>
            <a:r>
              <a:rPr lang="fr-FR" dirty="0" smtClean="0"/>
              <a:t>Déterminer l’effet des facteurs institutionnels tels que l’indisponibilité des vaccins, l’irrégularité des agents vaccinateurs et la qualité du service sur la vaccination des enfants de 1 à 5 ans</a:t>
            </a:r>
            <a:endParaRPr lang="en-US" dirty="0" smtClean="0"/>
          </a:p>
          <a:p>
            <a:pPr marL="598932" indent="-571500"/>
            <a:endParaRPr lang="en-US" b="1"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90600" y="152400"/>
            <a:ext cx="7406640" cy="609600"/>
          </a:xfrm>
        </p:spPr>
        <p:txBody>
          <a:bodyPr>
            <a:normAutofit fontScale="90000"/>
          </a:bodyPr>
          <a:lstStyle/>
          <a:p>
            <a:r>
              <a:rPr lang="fr-FR" dirty="0" smtClean="0"/>
              <a:t>Hypothèses</a:t>
            </a:r>
            <a:endParaRPr lang="fr-FR" dirty="0"/>
          </a:p>
        </p:txBody>
      </p:sp>
      <p:sp>
        <p:nvSpPr>
          <p:cNvPr id="3" name="Sous-titre 2"/>
          <p:cNvSpPr>
            <a:spLocks noGrp="1"/>
          </p:cNvSpPr>
          <p:nvPr>
            <p:ph type="subTitle" idx="1"/>
          </p:nvPr>
        </p:nvSpPr>
        <p:spPr>
          <a:xfrm>
            <a:off x="990600" y="990600"/>
            <a:ext cx="8001000" cy="5410200"/>
          </a:xfrm>
        </p:spPr>
        <p:txBody>
          <a:bodyPr>
            <a:normAutofit/>
          </a:bodyPr>
          <a:lstStyle/>
          <a:p>
            <a:r>
              <a:rPr lang="fr-FR" b="1" i="1" dirty="0" smtClean="0"/>
              <a:t>Hypothèse fondamentale</a:t>
            </a:r>
          </a:p>
          <a:p>
            <a:pPr algn="just"/>
            <a:r>
              <a:rPr lang="fr-FR" sz="2400" dirty="0" smtClean="0"/>
              <a:t>H</a:t>
            </a:r>
            <a:r>
              <a:rPr lang="fr-FR" sz="2400" baseline="-25000" dirty="0" smtClean="0"/>
              <a:t>1 </a:t>
            </a:r>
            <a:r>
              <a:rPr lang="fr-FR" sz="2400" dirty="0" smtClean="0"/>
              <a:t> : </a:t>
            </a:r>
            <a:r>
              <a:rPr lang="fr-FR" sz="2000" dirty="0" smtClean="0"/>
              <a:t>L’abandon de la vaccination des enfants de 1 à 5 ans dans le département des Nippes est lié significativement aux conditions socio-économiques, démographiques des personnes en charge de ces derniers ainsi qu’à l’organisation des services fournis par les autorités sanitaires</a:t>
            </a:r>
            <a:endParaRPr lang="en-US" sz="2000" dirty="0" smtClean="0"/>
          </a:p>
          <a:p>
            <a:endParaRPr lang="fr-FR" b="1" i="1" dirty="0" smtClean="0"/>
          </a:p>
          <a:p>
            <a:r>
              <a:rPr lang="fr-FR" b="1" i="1" dirty="0" smtClean="0"/>
              <a:t>Hypothèses spécifiques</a:t>
            </a:r>
          </a:p>
          <a:p>
            <a:pPr lvl="0" algn="just"/>
            <a:r>
              <a:rPr lang="fr-FR" sz="2400" dirty="0" smtClean="0"/>
              <a:t>H</a:t>
            </a:r>
            <a:r>
              <a:rPr lang="fr-FR" sz="2400" baseline="-25000" dirty="0" smtClean="0"/>
              <a:t>1</a:t>
            </a:r>
            <a:r>
              <a:rPr lang="fr-FR" sz="2400" dirty="0" smtClean="0"/>
              <a:t> : </a:t>
            </a:r>
            <a:r>
              <a:rPr lang="fr-FR" sz="2000" dirty="0" smtClean="0"/>
              <a:t>L’abandon de la vaccination des enfants de 1 à 5 ans dans le département des Nippes est lié négativement à l’âge de la personne en charge de la vaccination et à son niveau d’éducation</a:t>
            </a:r>
            <a:endParaRPr lang="en-US" sz="2000" dirty="0" smtClean="0"/>
          </a:p>
          <a:p>
            <a:endParaRPr lang="en-US"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7855</TotalTime>
  <Words>3197</Words>
  <Application>Microsoft Office PowerPoint</Application>
  <PresentationFormat>Affichage à l'écran (4:3)</PresentationFormat>
  <Paragraphs>1327</Paragraphs>
  <Slides>38</Slides>
  <Notes>0</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Solstice</vt:lpstr>
      <vt:lpstr>                Les déterminants socio-économiques et démographiques de l’abandon de la vaccination des enfants de 1 à 5 ans en Haïti : Cas du département des Nippes  Mémoire de sortie présenté par:  Claude Jacques DIVERS et Ralph Bergera CORIOLAN  Promotion 2005– 2009: Option Statistique     Directeur de recherche : Prof. Budry BAYARD, Ph.D.   22 Novembre 2013                                                                                                                                             </vt:lpstr>
      <vt:lpstr>Plan du mémoire</vt:lpstr>
      <vt:lpstr>Introduction: Justification</vt:lpstr>
      <vt:lpstr>Introduction: Problématique</vt:lpstr>
      <vt:lpstr>Introduction: Problématique(suite)</vt:lpstr>
      <vt:lpstr>Introduction: Problématique(suite)</vt:lpstr>
      <vt:lpstr>Objectifs</vt:lpstr>
      <vt:lpstr>Objectifs (suite)</vt:lpstr>
      <vt:lpstr>Hypothèses</vt:lpstr>
      <vt:lpstr>Hypothèses (suite)</vt:lpstr>
      <vt:lpstr>Cadre théorique</vt:lpstr>
      <vt:lpstr>Cadre théorique(suite)</vt:lpstr>
      <vt:lpstr>Cadre conceptuel</vt:lpstr>
      <vt:lpstr>Revue de littérature</vt:lpstr>
      <vt:lpstr>Revue de littérature(suite)</vt:lpstr>
      <vt:lpstr>Méthodologie</vt:lpstr>
      <vt:lpstr>Méthodologie (suite)</vt:lpstr>
      <vt:lpstr>Méthodologie (suite)</vt:lpstr>
      <vt:lpstr>Méthodologie (suite)</vt:lpstr>
      <vt:lpstr>Méthodologie (suite)</vt:lpstr>
      <vt:lpstr>Méthodologie (suite)</vt:lpstr>
      <vt:lpstr>Présentation des principaux résultats</vt:lpstr>
      <vt:lpstr>Tableau 8 Répartition des ménages selon le statut vaccinal des enfants et la commune de résidence </vt:lpstr>
      <vt:lpstr>Tableau 10 Répartition des personnes responsables des enfants selon le sexe et le statut vaccinal de l’enfant </vt:lpstr>
      <vt:lpstr>Tableau 12  Répartition des personnes responsables des enfants selon leur statut matrimonial et le statut vaccinal de l’enfant </vt:lpstr>
      <vt:lpstr>Tableau 13 Répartition des personnes responsables des enfants selon la religion et le statut vaccinal de l’enfant  </vt:lpstr>
      <vt:lpstr>        Tableau 15 Répartition des personnes responsables des enfants selon leur occupation et le statut vaccinal  </vt:lpstr>
      <vt:lpstr>Tableau 17 Opinion sur les lieux de vaccination et le statut vaccinal de l’enfant </vt:lpstr>
      <vt:lpstr>Tableau 23 Opinion sur la disponibilité des vaccins dans les centres de vaccination et le statut vaccinal de l’enfant  </vt:lpstr>
      <vt:lpstr>   Tableau 25 Opinion sur la capacité à pourvoir aux dépenses liées à la vaccination et le statut vaccinal de l’enfant   </vt:lpstr>
      <vt:lpstr>Tableau 27 Opinion des personnes interviewées sur l’état du chemin vers les centres de vaccination </vt:lpstr>
      <vt:lpstr>Tableau 29 Répartition des ménages enquêtés selon leur opinion sur le temps consacré à la vaccination  </vt:lpstr>
      <vt:lpstr>Test d’indépendance entre le statut vaccinal et les variables explicatives</vt:lpstr>
      <vt:lpstr>Résultats des estimations du modèle Logit</vt:lpstr>
      <vt:lpstr>Résultats des estimations du modèle Logit: Ajustement</vt:lpstr>
      <vt:lpstr>Conclusion</vt:lpstr>
      <vt:lpstr>Recommandations</vt:lpstr>
      <vt:lpstr>Nos remerciements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déterminants socio-économiques et démographiques de l’abandon de la vaccination des enfants de 1 à 5 ans en Haïti : Cas du département des Nippes  Mémoire de sortie présenté par les étudiants Claude Jacques DIVERS et Ralph Bergera CORIOLAN de la promotion 2005 - 2009 en vue de l’obtention du Diplôme d’Études Supérieures en Économie Appliquée : Option Statistique     Directeur de recherche : Budry BAYARD, Ph.D</dc:title>
  <dc:creator>cjdivers</dc:creator>
  <cp:lastModifiedBy>Divers</cp:lastModifiedBy>
  <cp:revision>184</cp:revision>
  <dcterms:created xsi:type="dcterms:W3CDTF">2013-10-31T15:55:52Z</dcterms:created>
  <dcterms:modified xsi:type="dcterms:W3CDTF">2013-11-18T21:39:09Z</dcterms:modified>
</cp:coreProperties>
</file>